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9" r:id="rId1"/>
  </p:sldMasterIdLst>
  <p:notesMasterIdLst>
    <p:notesMasterId r:id="rId32"/>
  </p:notesMasterIdLst>
  <p:handoutMasterIdLst>
    <p:handoutMasterId r:id="rId33"/>
  </p:handoutMasterIdLst>
  <p:sldIdLst>
    <p:sldId id="493" r:id="rId2"/>
    <p:sldId id="538" r:id="rId3"/>
    <p:sldId id="546" r:id="rId4"/>
    <p:sldId id="544" r:id="rId5"/>
    <p:sldId id="545" r:id="rId6"/>
    <p:sldId id="587" r:id="rId7"/>
    <p:sldId id="549" r:id="rId8"/>
    <p:sldId id="592" r:id="rId9"/>
    <p:sldId id="593" r:id="rId10"/>
    <p:sldId id="562" r:id="rId11"/>
    <p:sldId id="597" r:id="rId12"/>
    <p:sldId id="563" r:id="rId13"/>
    <p:sldId id="571" r:id="rId14"/>
    <p:sldId id="573" r:id="rId15"/>
    <p:sldId id="574" r:id="rId16"/>
    <p:sldId id="576" r:id="rId17"/>
    <p:sldId id="581" r:id="rId18"/>
    <p:sldId id="582" r:id="rId19"/>
    <p:sldId id="598" r:id="rId20"/>
    <p:sldId id="585" r:id="rId21"/>
    <p:sldId id="584" r:id="rId22"/>
    <p:sldId id="596" r:id="rId23"/>
    <p:sldId id="537" r:id="rId24"/>
    <p:sldId id="550" r:id="rId25"/>
    <p:sldId id="561" r:id="rId26"/>
    <p:sldId id="556" r:id="rId27"/>
    <p:sldId id="591" r:id="rId28"/>
    <p:sldId id="594" r:id="rId29"/>
    <p:sldId id="595" r:id="rId30"/>
    <p:sldId id="583" r:id="rId31"/>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05" userDrawn="1">
          <p15:clr>
            <a:srgbClr val="A4A3A4"/>
          </p15:clr>
        </p15:guide>
        <p15:guide id="2" orient="horz" pos="4002" userDrawn="1">
          <p15:clr>
            <a:srgbClr val="A4A3A4"/>
          </p15:clr>
        </p15:guide>
        <p15:guide id="3" pos="2880" userDrawn="1">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errmann, Cynthia A." initials="" lastIdx="3" clrIdx="0"/>
  <p:cmAuthor id="1" name="Siefman, Daniel" initials="SD" lastIdx="1" clrIdx="1">
    <p:extLst>
      <p:ext uri="{19B8F6BF-5375-455C-9EA6-DF929625EA0E}">
        <p15:presenceInfo xmlns:p15="http://schemas.microsoft.com/office/powerpoint/2012/main" userId="S::siefman1@llnl.gov::58f5d50b-ca8f-40ed-a7ae-865cfa94bb6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0F4F97"/>
    <a:srgbClr val="FCFCFC"/>
    <a:srgbClr val="F6F8F9"/>
    <a:srgbClr val="F6CE86"/>
    <a:srgbClr val="AEF8E5"/>
    <a:srgbClr val="0A8464"/>
    <a:srgbClr val="0DB78A"/>
    <a:srgbClr val="D68F10"/>
    <a:srgbClr val="F1B13D"/>
    <a:srgbClr val="10D6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28" autoAdjust="0"/>
    <p:restoredTop sz="86108" autoAdjust="0"/>
  </p:normalViewPr>
  <p:slideViewPr>
    <p:cSldViewPr snapToGrid="0">
      <p:cViewPr varScale="1">
        <p:scale>
          <a:sx n="75" d="100"/>
          <a:sy n="75" d="100"/>
        </p:scale>
        <p:origin x="1694" y="31"/>
      </p:cViewPr>
      <p:guideLst>
        <p:guide orient="horz" pos="905"/>
        <p:guide orient="horz" pos="4002"/>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0"/>
    </p:cViewPr>
  </p:sorterViewPr>
  <p:notesViewPr>
    <p:cSldViewPr snapToObjects="1">
      <p:cViewPr varScale="1">
        <p:scale>
          <a:sx n="165" d="100"/>
          <a:sy n="165" d="100"/>
        </p:scale>
        <p:origin x="-5256" y="-112"/>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43343" cy="465455"/>
          </a:xfrm>
          <a:prstGeom prst="rect">
            <a:avLst/>
          </a:prstGeom>
        </p:spPr>
        <p:txBody>
          <a:bodyPr vert="horz" lIns="93253" tIns="46627" rIns="93253" bIns="46627" rtlCol="0"/>
          <a:lstStyle>
            <a:lvl1pPr algn="l">
              <a:defRPr sz="1100"/>
            </a:lvl1pPr>
          </a:lstStyle>
          <a:p>
            <a:endParaRPr lang="en-US" dirty="0">
              <a:latin typeface="Arial"/>
            </a:endParaRPr>
          </a:p>
        </p:txBody>
      </p:sp>
      <p:sp>
        <p:nvSpPr>
          <p:cNvPr id="3" name="Date Placeholder 2"/>
          <p:cNvSpPr>
            <a:spLocks noGrp="1"/>
          </p:cNvSpPr>
          <p:nvPr>
            <p:ph type="dt" sz="quarter" idx="1"/>
          </p:nvPr>
        </p:nvSpPr>
        <p:spPr>
          <a:xfrm>
            <a:off x="3978132" y="2"/>
            <a:ext cx="3043343" cy="465455"/>
          </a:xfrm>
          <a:prstGeom prst="rect">
            <a:avLst/>
          </a:prstGeom>
        </p:spPr>
        <p:txBody>
          <a:bodyPr vert="horz" lIns="93253" tIns="46627" rIns="93253" bIns="46627" rtlCol="0"/>
          <a:lstStyle>
            <a:lvl1pPr algn="r">
              <a:defRPr sz="1100"/>
            </a:lvl1pPr>
          </a:lstStyle>
          <a:p>
            <a:fld id="{7A1D2F2F-8618-2143-A89B-2D6D3F007EBC}" type="datetimeFigureOut">
              <a:rPr lang="en-US" smtClean="0">
                <a:latin typeface="Arial"/>
              </a:rPr>
              <a:pPr/>
              <a:t>12/10/2020</a:t>
            </a:fld>
            <a:endParaRPr lang="en-US" dirty="0">
              <a:latin typeface="Arial"/>
            </a:endParaRPr>
          </a:p>
        </p:txBody>
      </p:sp>
      <p:sp>
        <p:nvSpPr>
          <p:cNvPr id="4" name="Footer Placeholder 3"/>
          <p:cNvSpPr>
            <a:spLocks noGrp="1"/>
          </p:cNvSpPr>
          <p:nvPr>
            <p:ph type="ftr" sz="quarter" idx="2"/>
          </p:nvPr>
        </p:nvSpPr>
        <p:spPr>
          <a:xfrm>
            <a:off x="0" y="8842031"/>
            <a:ext cx="3043343" cy="465455"/>
          </a:xfrm>
          <a:prstGeom prst="rect">
            <a:avLst/>
          </a:prstGeom>
        </p:spPr>
        <p:txBody>
          <a:bodyPr vert="horz" lIns="93253" tIns="46627" rIns="93253" bIns="46627" rtlCol="0" anchor="b"/>
          <a:lstStyle>
            <a:lvl1pPr algn="l">
              <a:defRPr sz="1100"/>
            </a:lvl1pPr>
          </a:lstStyle>
          <a:p>
            <a:endParaRPr lang="en-US" dirty="0">
              <a:latin typeface="Arial"/>
            </a:endParaRPr>
          </a:p>
        </p:txBody>
      </p:sp>
      <p:sp>
        <p:nvSpPr>
          <p:cNvPr id="5" name="Slide Number Placeholder 4"/>
          <p:cNvSpPr>
            <a:spLocks noGrp="1"/>
          </p:cNvSpPr>
          <p:nvPr>
            <p:ph type="sldNum" sz="quarter" idx="3"/>
          </p:nvPr>
        </p:nvSpPr>
        <p:spPr>
          <a:xfrm>
            <a:off x="3978132" y="8842031"/>
            <a:ext cx="3043343" cy="465455"/>
          </a:xfrm>
          <a:prstGeom prst="rect">
            <a:avLst/>
          </a:prstGeom>
        </p:spPr>
        <p:txBody>
          <a:bodyPr vert="horz" lIns="93253" tIns="46627" rIns="93253" bIns="46627" rtlCol="0" anchor="b"/>
          <a:lstStyle>
            <a:lvl1pPr algn="r">
              <a:defRPr sz="1100"/>
            </a:lvl1pPr>
          </a:lstStyle>
          <a:p>
            <a:fld id="{CE221CE3-F987-1944-AB66-8BE5522C5EC6}" type="slidenum">
              <a:rPr lang="en-US" smtClean="0">
                <a:latin typeface="Arial"/>
              </a:rPr>
              <a:pPr/>
              <a:t>‹#›</a:t>
            </a:fld>
            <a:endParaRPr lang="en-US" dirty="0">
              <a:latin typeface="Arial"/>
            </a:endParaRPr>
          </a:p>
        </p:txBody>
      </p:sp>
    </p:spTree>
    <p:extLst>
      <p:ext uri="{BB962C8B-B14F-4D97-AF65-F5344CB8AC3E}">
        <p14:creationId xmlns:p14="http://schemas.microsoft.com/office/powerpoint/2010/main" val="33228481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43343" cy="465455"/>
          </a:xfrm>
          <a:prstGeom prst="rect">
            <a:avLst/>
          </a:prstGeom>
        </p:spPr>
        <p:txBody>
          <a:bodyPr vert="horz" lIns="93253" tIns="46627" rIns="93253" bIns="46627" rtlCol="0"/>
          <a:lstStyle>
            <a:lvl1pPr algn="l">
              <a:defRPr sz="1100">
                <a:latin typeface="Arial"/>
              </a:defRPr>
            </a:lvl1pPr>
          </a:lstStyle>
          <a:p>
            <a:endParaRPr lang="en-US" dirty="0"/>
          </a:p>
        </p:txBody>
      </p:sp>
      <p:sp>
        <p:nvSpPr>
          <p:cNvPr id="3" name="Date Placeholder 2"/>
          <p:cNvSpPr>
            <a:spLocks noGrp="1"/>
          </p:cNvSpPr>
          <p:nvPr>
            <p:ph type="dt" idx="1"/>
          </p:nvPr>
        </p:nvSpPr>
        <p:spPr>
          <a:xfrm>
            <a:off x="3978132" y="2"/>
            <a:ext cx="3043343" cy="465455"/>
          </a:xfrm>
          <a:prstGeom prst="rect">
            <a:avLst/>
          </a:prstGeom>
        </p:spPr>
        <p:txBody>
          <a:bodyPr vert="horz" lIns="93253" tIns="46627" rIns="93253" bIns="46627" rtlCol="0"/>
          <a:lstStyle>
            <a:lvl1pPr algn="r">
              <a:defRPr sz="1100">
                <a:latin typeface="Arial"/>
              </a:defRPr>
            </a:lvl1pPr>
          </a:lstStyle>
          <a:p>
            <a:fld id="{D8B0A143-2353-BE4A-A6C4-57C9AE3FBC68}" type="datetimeFigureOut">
              <a:rPr lang="en-US" smtClean="0"/>
              <a:pPr/>
              <a:t>12/10/2020</a:t>
            </a:fld>
            <a:endParaRPr lang="en-US"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253" tIns="46627" rIns="93253" bIns="46627" rtlCol="0" anchor="ctr"/>
          <a:lstStyle/>
          <a:p>
            <a:endParaRPr lang="en-US" dirty="0"/>
          </a:p>
        </p:txBody>
      </p:sp>
      <p:sp>
        <p:nvSpPr>
          <p:cNvPr id="5" name="Notes Placeholder 4"/>
          <p:cNvSpPr>
            <a:spLocks noGrp="1"/>
          </p:cNvSpPr>
          <p:nvPr>
            <p:ph type="body" sz="quarter" idx="3"/>
          </p:nvPr>
        </p:nvSpPr>
        <p:spPr>
          <a:xfrm>
            <a:off x="702310" y="4421825"/>
            <a:ext cx="5618480" cy="4189095"/>
          </a:xfrm>
          <a:prstGeom prst="rect">
            <a:avLst/>
          </a:prstGeom>
        </p:spPr>
        <p:txBody>
          <a:bodyPr vert="horz" lIns="93253" tIns="46627" rIns="93253" bIns="46627"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42031"/>
            <a:ext cx="3043343" cy="465455"/>
          </a:xfrm>
          <a:prstGeom prst="rect">
            <a:avLst/>
          </a:prstGeom>
        </p:spPr>
        <p:txBody>
          <a:bodyPr vert="horz" lIns="93253" tIns="46627" rIns="93253" bIns="46627" rtlCol="0" anchor="b"/>
          <a:lstStyle>
            <a:lvl1pPr algn="l">
              <a:defRPr sz="1100">
                <a:latin typeface="Arial"/>
              </a:defRPr>
            </a:lvl1pPr>
          </a:lstStyle>
          <a:p>
            <a:endParaRPr lang="en-US" dirty="0"/>
          </a:p>
        </p:txBody>
      </p:sp>
      <p:sp>
        <p:nvSpPr>
          <p:cNvPr id="7" name="Slide Number Placeholder 6"/>
          <p:cNvSpPr>
            <a:spLocks noGrp="1"/>
          </p:cNvSpPr>
          <p:nvPr>
            <p:ph type="sldNum" sz="quarter" idx="5"/>
          </p:nvPr>
        </p:nvSpPr>
        <p:spPr>
          <a:xfrm>
            <a:off x="3978132" y="8842031"/>
            <a:ext cx="3043343" cy="465455"/>
          </a:xfrm>
          <a:prstGeom prst="rect">
            <a:avLst/>
          </a:prstGeom>
        </p:spPr>
        <p:txBody>
          <a:bodyPr vert="horz" lIns="93253" tIns="46627" rIns="93253" bIns="46627" rtlCol="0" anchor="b"/>
          <a:lstStyle>
            <a:lvl1pPr algn="r">
              <a:defRPr sz="1100">
                <a:latin typeface="Arial"/>
              </a:defRPr>
            </a:lvl1pPr>
          </a:lstStyle>
          <a:p>
            <a:fld id="{4CFDF800-FE0E-A944-8AC1-D57C07B352FC}" type="slidenum">
              <a:rPr lang="en-US" smtClean="0"/>
              <a:pPr/>
              <a:t>‹#›</a:t>
            </a:fld>
            <a:endParaRPr lang="en-US" dirty="0"/>
          </a:p>
        </p:txBody>
      </p:sp>
    </p:spTree>
    <p:extLst>
      <p:ext uri="{BB962C8B-B14F-4D97-AF65-F5344CB8AC3E}">
        <p14:creationId xmlns:p14="http://schemas.microsoft.com/office/powerpoint/2010/main" val="351676509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4CFDF800-FE0E-A944-8AC1-D57C07B352FC}" type="slidenum">
              <a:rPr lang="en-US" smtClean="0"/>
              <a:pPr/>
              <a:t>1</a:t>
            </a:fld>
            <a:endParaRPr lang="en-US" dirty="0"/>
          </a:p>
        </p:txBody>
      </p:sp>
    </p:spTree>
    <p:extLst>
      <p:ext uri="{BB962C8B-B14F-4D97-AF65-F5344CB8AC3E}">
        <p14:creationId xmlns:p14="http://schemas.microsoft.com/office/powerpoint/2010/main" val="1448349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 is a standard normal distribution: mean of zero and std of 1. Normalization gives it this special property</a:t>
            </a:r>
          </a:p>
          <a:p>
            <a:endParaRPr lang="en-US" dirty="0"/>
          </a:p>
          <a:p>
            <a:r>
              <a:rPr lang="en-US" dirty="0"/>
              <a:t>Multiply by CDF </a:t>
            </a:r>
          </a:p>
        </p:txBody>
      </p:sp>
      <p:sp>
        <p:nvSpPr>
          <p:cNvPr id="4" name="Slide Number Placeholder 3"/>
          <p:cNvSpPr>
            <a:spLocks noGrp="1"/>
          </p:cNvSpPr>
          <p:nvPr>
            <p:ph type="sldNum" sz="quarter" idx="5"/>
          </p:nvPr>
        </p:nvSpPr>
        <p:spPr/>
        <p:txBody>
          <a:bodyPr/>
          <a:lstStyle/>
          <a:p>
            <a:fld id="{4CFDF800-FE0E-A944-8AC1-D57C07B352FC}" type="slidenum">
              <a:rPr lang="en-US" smtClean="0"/>
              <a:pPr/>
              <a:t>29</a:t>
            </a:fld>
            <a:endParaRPr lang="en-US" dirty="0"/>
          </a:p>
        </p:txBody>
      </p:sp>
    </p:spTree>
    <p:extLst>
      <p:ext uri="{BB962C8B-B14F-4D97-AF65-F5344CB8AC3E}">
        <p14:creationId xmlns:p14="http://schemas.microsoft.com/office/powerpoint/2010/main" val="190907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MS Mincho" panose="02020609040205080304" pitchFamily="49" charset="-128"/>
              </a:rPr>
              <a:t>EALF: energy corresponding to the average neutron lethargy causing fission</a:t>
            </a:r>
            <a:r>
              <a:rPr lang="en-US" sz="1800" dirty="0">
                <a:solidFill>
                  <a:srgbClr val="000000"/>
                </a:solidFill>
                <a:effectLst/>
                <a:latin typeface="Times New Roman" panose="02020603050405020304" pitchFamily="18" charset="0"/>
                <a:ea typeface="TimesNewRoman"/>
              </a:rPr>
              <a:t> </a:t>
            </a:r>
            <a:endParaRPr lang="en-US" dirty="0"/>
          </a:p>
        </p:txBody>
      </p:sp>
      <p:sp>
        <p:nvSpPr>
          <p:cNvPr id="4" name="Slide Number Placeholder 3"/>
          <p:cNvSpPr>
            <a:spLocks noGrp="1"/>
          </p:cNvSpPr>
          <p:nvPr>
            <p:ph type="sldNum" sz="quarter" idx="5"/>
          </p:nvPr>
        </p:nvSpPr>
        <p:spPr/>
        <p:txBody>
          <a:bodyPr/>
          <a:lstStyle/>
          <a:p>
            <a:fld id="{4CFDF800-FE0E-A944-8AC1-D57C07B352FC}" type="slidenum">
              <a:rPr lang="en-US" smtClean="0"/>
              <a:pPr/>
              <a:t>2</a:t>
            </a:fld>
            <a:endParaRPr lang="en-US" dirty="0"/>
          </a:p>
        </p:txBody>
      </p:sp>
    </p:spTree>
    <p:extLst>
      <p:ext uri="{BB962C8B-B14F-4D97-AF65-F5344CB8AC3E}">
        <p14:creationId xmlns:p14="http://schemas.microsoft.com/office/powerpoint/2010/main" val="403602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&lt;0.625 eV</a:t>
            </a:r>
          </a:p>
          <a:p>
            <a:r>
              <a:rPr lang="en-US" dirty="0"/>
              <a:t>Total cross section</a:t>
            </a:r>
          </a:p>
          <a:p>
            <a:r>
              <a:rPr lang="en-US" dirty="0"/>
              <a:t>For all isotopes of Fe</a:t>
            </a:r>
          </a:p>
          <a:p>
            <a:endParaRPr lang="en-US" dirty="0"/>
          </a:p>
        </p:txBody>
      </p:sp>
      <p:sp>
        <p:nvSpPr>
          <p:cNvPr id="4" name="Slide Number Placeholder 3"/>
          <p:cNvSpPr>
            <a:spLocks noGrp="1"/>
          </p:cNvSpPr>
          <p:nvPr>
            <p:ph type="sldNum" sz="quarter" idx="5"/>
          </p:nvPr>
        </p:nvSpPr>
        <p:spPr/>
        <p:txBody>
          <a:bodyPr/>
          <a:lstStyle/>
          <a:p>
            <a:fld id="{4CFDF800-FE0E-A944-8AC1-D57C07B352FC}" type="slidenum">
              <a:rPr lang="en-US" smtClean="0"/>
              <a:pPr/>
              <a:t>3</a:t>
            </a:fld>
            <a:endParaRPr lang="en-US" dirty="0"/>
          </a:p>
        </p:txBody>
      </p:sp>
    </p:spTree>
    <p:extLst>
      <p:ext uri="{BB962C8B-B14F-4D97-AF65-F5344CB8AC3E}">
        <p14:creationId xmlns:p14="http://schemas.microsoft.com/office/powerpoint/2010/main" val="3893873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20x20 grid (400 simulations) at k</a:t>
            </a:r>
            <a:r>
              <a:rPr lang="en-US" baseline="-25000" dirty="0"/>
              <a:t>eff</a:t>
            </a:r>
            <a:r>
              <a:rPr lang="en-US" dirty="0"/>
              <a:t> ± 50 pcm</a:t>
            </a:r>
          </a:p>
          <a:p>
            <a:endParaRPr lang="en-US" dirty="0"/>
          </a:p>
        </p:txBody>
      </p:sp>
      <p:sp>
        <p:nvSpPr>
          <p:cNvPr id="4" name="Slide Number Placeholder 3"/>
          <p:cNvSpPr>
            <a:spLocks noGrp="1"/>
          </p:cNvSpPr>
          <p:nvPr>
            <p:ph type="sldNum" sz="quarter" idx="5"/>
          </p:nvPr>
        </p:nvSpPr>
        <p:spPr/>
        <p:txBody>
          <a:bodyPr/>
          <a:lstStyle/>
          <a:p>
            <a:fld id="{4CFDF800-FE0E-A944-8AC1-D57C07B352FC}" type="slidenum">
              <a:rPr lang="en-US" smtClean="0"/>
              <a:pPr/>
              <a:t>4</a:t>
            </a:fld>
            <a:endParaRPr lang="en-US" dirty="0"/>
          </a:p>
        </p:txBody>
      </p:sp>
    </p:spTree>
    <p:extLst>
      <p:ext uri="{BB962C8B-B14F-4D97-AF65-F5344CB8AC3E}">
        <p14:creationId xmlns:p14="http://schemas.microsoft.com/office/powerpoint/2010/main" val="3774552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00"/>
            <a:r>
              <a:rPr lang="en-US" dirty="0"/>
              <a:t>Things to consider:</a:t>
            </a:r>
          </a:p>
          <a:p>
            <a:pPr lvl="1" defTabSz="914400"/>
            <a:r>
              <a:rPr lang="en-US" dirty="0"/>
              <a:t>Training data is uncertain: output of MC code</a:t>
            </a:r>
          </a:p>
          <a:p>
            <a:pPr lvl="1" defTabSz="914400"/>
            <a:r>
              <a:rPr lang="en-US" dirty="0"/>
              <a:t>Parameter space is relatively small (1-10 variables)</a:t>
            </a:r>
          </a:p>
          <a:p>
            <a:pPr lvl="1" defTabSz="914400"/>
            <a:r>
              <a:rPr lang="en-US" dirty="0"/>
              <a:t>Non-linear behavior</a:t>
            </a:r>
          </a:p>
          <a:p>
            <a:pPr lvl="1" defTabSz="914400"/>
            <a:r>
              <a:rPr lang="en-US" dirty="0"/>
              <a:t>Cost of fitting surrogate model can’t exceed cost of MC simulations</a:t>
            </a:r>
          </a:p>
          <a:p>
            <a:pPr defTabSz="914400"/>
            <a:r>
              <a:rPr lang="en-US" dirty="0"/>
              <a:t>Loads of surrogate models:</a:t>
            </a:r>
          </a:p>
          <a:p>
            <a:pPr lvl="1" defTabSz="914400"/>
            <a:r>
              <a:rPr lang="en-US" dirty="0"/>
              <a:t>Linear regression</a:t>
            </a:r>
          </a:p>
          <a:p>
            <a:pPr lvl="1" defTabSz="914400"/>
            <a:r>
              <a:rPr lang="en-US" dirty="0"/>
              <a:t>Polynomials</a:t>
            </a:r>
          </a:p>
          <a:p>
            <a:pPr lvl="1" defTabSz="914400"/>
            <a:r>
              <a:rPr lang="en-US" dirty="0"/>
              <a:t>Splines</a:t>
            </a:r>
          </a:p>
          <a:p>
            <a:pPr lvl="1" defTabSz="914400"/>
            <a:r>
              <a:rPr lang="en-US" dirty="0"/>
              <a:t>Support vector machines</a:t>
            </a:r>
          </a:p>
          <a:p>
            <a:pPr lvl="1" defTabSz="914400"/>
            <a:r>
              <a:rPr lang="en-US" dirty="0"/>
              <a:t>Neural networks</a:t>
            </a:r>
          </a:p>
          <a:p>
            <a:pPr lvl="1" defTabSz="914400"/>
            <a:r>
              <a:rPr lang="en-US" dirty="0"/>
              <a:t>Radial basis function</a:t>
            </a:r>
          </a:p>
          <a:p>
            <a:pPr lvl="1" defTabSz="914400"/>
            <a:r>
              <a:rPr lang="en-US" b="1" dirty="0"/>
              <a:t>Gaussian processes</a:t>
            </a:r>
            <a:endParaRPr lang="en-US" dirty="0"/>
          </a:p>
        </p:txBody>
      </p:sp>
      <p:sp>
        <p:nvSpPr>
          <p:cNvPr id="4" name="Slide Number Placeholder 3"/>
          <p:cNvSpPr>
            <a:spLocks noGrp="1"/>
          </p:cNvSpPr>
          <p:nvPr>
            <p:ph type="sldNum" sz="quarter" idx="5"/>
          </p:nvPr>
        </p:nvSpPr>
        <p:spPr/>
        <p:txBody>
          <a:bodyPr/>
          <a:lstStyle/>
          <a:p>
            <a:fld id="{4CFDF800-FE0E-A944-8AC1-D57C07B352FC}" type="slidenum">
              <a:rPr lang="en-US" smtClean="0"/>
              <a:pPr/>
              <a:t>7</a:t>
            </a:fld>
            <a:endParaRPr lang="en-US" dirty="0"/>
          </a:p>
        </p:txBody>
      </p:sp>
    </p:spTree>
    <p:extLst>
      <p:ext uri="{BB962C8B-B14F-4D97-AF65-F5344CB8AC3E}">
        <p14:creationId xmlns:p14="http://schemas.microsoft.com/office/powerpoint/2010/main" val="3157056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Tau is the design set: $\</a:t>
            </a:r>
            <a:r>
              <a:rPr lang="en-US" dirty="0" err="1"/>
              <a:t>mathcal</a:t>
            </a:r>
            <a:r>
              <a:rPr lang="en-US" dirty="0"/>
              <a:t>{T}_f = \{\big(x_1, f(x_1)\big), \</a:t>
            </a:r>
            <a:r>
              <a:rPr lang="en-US" dirty="0" err="1"/>
              <a:t>cdots</a:t>
            </a:r>
            <a:r>
              <a:rPr lang="en-US" dirty="0"/>
              <a:t>, \big(</a:t>
            </a:r>
            <a:r>
              <a:rPr lang="en-US" dirty="0" err="1"/>
              <a:t>x_n</a:t>
            </a:r>
            <a:r>
              <a:rPr lang="en-US" dirty="0"/>
              <a:t>, f(</a:t>
            </a:r>
            <a:r>
              <a:rPr lang="en-US" dirty="0" err="1"/>
              <a:t>x_n</a:t>
            </a:r>
            <a:r>
              <a:rPr lang="en-US" dirty="0"/>
              <a:t>)\big)\}$</a:t>
            </a:r>
          </a:p>
        </p:txBody>
      </p:sp>
      <p:sp>
        <p:nvSpPr>
          <p:cNvPr id="4" name="Slide Number Placeholder 3"/>
          <p:cNvSpPr>
            <a:spLocks noGrp="1"/>
          </p:cNvSpPr>
          <p:nvPr>
            <p:ph type="sldNum" sz="quarter" idx="5"/>
          </p:nvPr>
        </p:nvSpPr>
        <p:spPr/>
        <p:txBody>
          <a:bodyPr/>
          <a:lstStyle/>
          <a:p>
            <a:fld id="{4CFDF800-FE0E-A944-8AC1-D57C07B352FC}" type="slidenum">
              <a:rPr lang="en-US" smtClean="0"/>
              <a:pPr/>
              <a:t>9</a:t>
            </a:fld>
            <a:endParaRPr lang="en-US" dirty="0"/>
          </a:p>
        </p:txBody>
      </p:sp>
    </p:spTree>
    <p:extLst>
      <p:ext uri="{BB962C8B-B14F-4D97-AF65-F5344CB8AC3E}">
        <p14:creationId xmlns:p14="http://schemas.microsoft.com/office/powerpoint/2010/main" val="1241520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FDF800-FE0E-A944-8AC1-D57C07B352FC}" type="slidenum">
              <a:rPr lang="en-US" smtClean="0"/>
              <a:pPr/>
              <a:t>25</a:t>
            </a:fld>
            <a:endParaRPr lang="en-US" dirty="0"/>
          </a:p>
        </p:txBody>
      </p:sp>
    </p:spTree>
    <p:extLst>
      <p:ext uri="{BB962C8B-B14F-4D97-AF65-F5344CB8AC3E}">
        <p14:creationId xmlns:p14="http://schemas.microsoft.com/office/powerpoint/2010/main" val="2271125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Squares are known values (maybe have noise) and circles are unknown values. We don’t know the true function f, we don’t know the y value at x* that we want. We do know the y values associated with x1 and xc. We can get the mean of f and the covariance of f as estimate of y*, or f* and </a:t>
            </a:r>
            <a:r>
              <a:rPr lang="en-US" dirty="0" err="1"/>
              <a:t>cov</a:t>
            </a:r>
            <a:r>
              <a:rPr lang="en-US" dirty="0"/>
              <a:t>(f*). Likewise, we can just sample the normal distribution to get a random point for f*</a:t>
            </a:r>
          </a:p>
        </p:txBody>
      </p:sp>
      <p:sp>
        <p:nvSpPr>
          <p:cNvPr id="4" name="Slide Number Placeholder 3"/>
          <p:cNvSpPr>
            <a:spLocks noGrp="1"/>
          </p:cNvSpPr>
          <p:nvPr>
            <p:ph type="sldNum" sz="quarter" idx="5"/>
          </p:nvPr>
        </p:nvSpPr>
        <p:spPr/>
        <p:txBody>
          <a:bodyPr/>
          <a:lstStyle/>
          <a:p>
            <a:fld id="{4CFDF800-FE0E-A944-8AC1-D57C07B352FC}" type="slidenum">
              <a:rPr lang="en-US" smtClean="0"/>
              <a:pPr/>
              <a:t>27</a:t>
            </a:fld>
            <a:endParaRPr lang="en-US" dirty="0"/>
          </a:p>
        </p:txBody>
      </p:sp>
    </p:spTree>
    <p:extLst>
      <p:ext uri="{BB962C8B-B14F-4D97-AF65-F5344CB8AC3E}">
        <p14:creationId xmlns:p14="http://schemas.microsoft.com/office/powerpoint/2010/main" val="2940286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 is a standard normal distribution: mean of zero and std of 1. Normalization gives it this special property</a:t>
            </a:r>
          </a:p>
          <a:p>
            <a:endParaRPr lang="en-US" dirty="0"/>
          </a:p>
          <a:p>
            <a:r>
              <a:rPr lang="en-US" dirty="0"/>
              <a:t>Why ignore large inaccurate Z? That’s kind of counter intuitive. Well yea, but those will already get a high EI from exploitation bit</a:t>
            </a:r>
          </a:p>
        </p:txBody>
      </p:sp>
      <p:sp>
        <p:nvSpPr>
          <p:cNvPr id="4" name="Slide Number Placeholder 3"/>
          <p:cNvSpPr>
            <a:spLocks noGrp="1"/>
          </p:cNvSpPr>
          <p:nvPr>
            <p:ph type="sldNum" sz="quarter" idx="5"/>
          </p:nvPr>
        </p:nvSpPr>
        <p:spPr/>
        <p:txBody>
          <a:bodyPr/>
          <a:lstStyle/>
          <a:p>
            <a:fld id="{4CFDF800-FE0E-A944-8AC1-D57C07B352FC}" type="slidenum">
              <a:rPr lang="en-US" smtClean="0"/>
              <a:pPr/>
              <a:t>28</a:t>
            </a:fld>
            <a:endParaRPr lang="en-US" dirty="0"/>
          </a:p>
        </p:txBody>
      </p:sp>
    </p:spTree>
    <p:extLst>
      <p:ext uri="{BB962C8B-B14F-4D97-AF65-F5344CB8AC3E}">
        <p14:creationId xmlns:p14="http://schemas.microsoft.com/office/powerpoint/2010/main" val="11006239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BA3D2A3-E316-5B4D-B559-0EBDF6B1377B}"/>
              </a:ext>
            </a:extLst>
          </p:cNvPr>
          <p:cNvPicPr>
            <a:picLocks noChangeAspect="1"/>
          </p:cNvPicPr>
          <p:nvPr userDrawn="1"/>
        </p:nvPicPr>
        <p:blipFill>
          <a:blip r:embed="rId2">
            <a:alphaModFix/>
          </a:blip>
          <a:stretch>
            <a:fillRect/>
          </a:stretch>
        </p:blipFill>
        <p:spPr>
          <a:xfrm>
            <a:off x="0" y="3575304"/>
            <a:ext cx="9144000" cy="2743200"/>
          </a:xfrm>
          <a:prstGeom prst="rect">
            <a:avLst/>
          </a:prstGeom>
          <a:gradFill flip="none" rotWithShape="1">
            <a:gsLst>
              <a:gs pos="0">
                <a:schemeClr val="accent1">
                  <a:lumMod val="0"/>
                  <a:lumOff val="100000"/>
                </a:schemeClr>
              </a:gs>
              <a:gs pos="35000">
                <a:schemeClr val="accent1">
                  <a:lumMod val="0"/>
                  <a:lumOff val="100000"/>
                </a:schemeClr>
              </a:gs>
              <a:gs pos="100000">
                <a:schemeClr val="bg1"/>
              </a:gs>
            </a:gsLst>
            <a:lin ang="2700000" scaled="1"/>
            <a:tileRect/>
          </a:gradFill>
        </p:spPr>
      </p:pic>
      <p:sp>
        <p:nvSpPr>
          <p:cNvPr id="8" name="Rectangle 7">
            <a:extLst>
              <a:ext uri="{FF2B5EF4-FFF2-40B4-BE49-F238E27FC236}">
                <a16:creationId xmlns:a16="http://schemas.microsoft.com/office/drawing/2014/main" id="{D6D9C9D9-72EC-6D46-9AAD-E59A139F1299}"/>
              </a:ext>
            </a:extLst>
          </p:cNvPr>
          <p:cNvSpPr/>
          <p:nvPr userDrawn="1"/>
        </p:nvSpPr>
        <p:spPr bwMode="auto">
          <a:xfrm>
            <a:off x="-378" y="3193257"/>
            <a:ext cx="9144378" cy="1028423"/>
          </a:xfrm>
          <a:prstGeom prst="rect">
            <a:avLst/>
          </a:prstGeom>
          <a:gradFill flip="none" rotWithShape="1">
            <a:gsLst>
              <a:gs pos="0">
                <a:schemeClr val="bg1">
                  <a:alpha val="0"/>
                  <a:lumMod val="0"/>
                  <a:lumOff val="100000"/>
                </a:schemeClr>
              </a:gs>
              <a:gs pos="51000">
                <a:schemeClr val="bg1"/>
              </a:gs>
            </a:gsLst>
            <a:lin ang="16200000" scaled="1"/>
            <a:tileRect/>
          </a:gradFill>
          <a:ln>
            <a:no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19" name="Rectangle 18"/>
          <p:cNvSpPr/>
          <p:nvPr userDrawn="1"/>
        </p:nvSpPr>
        <p:spPr>
          <a:xfrm>
            <a:off x="-378" y="6316956"/>
            <a:ext cx="9144000" cy="544880"/>
          </a:xfrm>
          <a:prstGeom prst="rect">
            <a:avLst/>
          </a:prstGeom>
          <a:gradFill flip="none" rotWithShape="1">
            <a:gsLst>
              <a:gs pos="0">
                <a:srgbClr val="294861"/>
              </a:gs>
              <a:gs pos="46000">
                <a:schemeClr val="accent1">
                  <a:lumMod val="50000"/>
                </a:schemeClr>
              </a:gs>
              <a:gs pos="100000">
                <a:srgbClr val="4388B8"/>
              </a:gs>
            </a:gsLst>
            <a:lin ang="16200000" scaled="1"/>
            <a:tileRect/>
          </a:gradFill>
          <a:ln>
            <a:noFill/>
          </a:ln>
          <a:effectLst>
            <a:outerShdw blurRad="50800" dist="38100" dir="16200000"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1800" dirty="0">
              <a:latin typeface="Arial"/>
            </a:endParaRPr>
          </a:p>
        </p:txBody>
      </p:sp>
      <p:sp>
        <p:nvSpPr>
          <p:cNvPr id="10" name="Title 9"/>
          <p:cNvSpPr>
            <a:spLocks noGrp="1"/>
          </p:cNvSpPr>
          <p:nvPr>
            <p:ph type="title" hasCustomPrompt="1"/>
          </p:nvPr>
        </p:nvSpPr>
        <p:spPr>
          <a:xfrm>
            <a:off x="457200" y="565126"/>
            <a:ext cx="8229600" cy="1447576"/>
          </a:xfrm>
        </p:spPr>
        <p:txBody>
          <a:bodyPr anchor="b" anchorCtr="0"/>
          <a:lstStyle>
            <a:lvl1pPr>
              <a:lnSpc>
                <a:spcPts val="3800"/>
              </a:lnSpc>
              <a:defRPr sz="3600" b="1" i="0">
                <a:solidFill>
                  <a:schemeClr val="accent1">
                    <a:lumMod val="75000"/>
                  </a:schemeClr>
                </a:solidFill>
                <a:effectLst/>
                <a:latin typeface="Arial"/>
                <a:cs typeface="Arial"/>
              </a:defRPr>
            </a:lvl1pPr>
          </a:lstStyle>
          <a:p>
            <a:r>
              <a:rPr lang="en-US" dirty="0"/>
              <a:t>Click to edit </a:t>
            </a:r>
            <a:br>
              <a:rPr lang="en-US" dirty="0"/>
            </a:br>
            <a:r>
              <a:rPr lang="en-US" dirty="0"/>
              <a:t>Master title style</a:t>
            </a:r>
          </a:p>
        </p:txBody>
      </p:sp>
      <p:sp>
        <p:nvSpPr>
          <p:cNvPr id="12" name="Text Placeholder 11"/>
          <p:cNvSpPr>
            <a:spLocks noGrp="1"/>
          </p:cNvSpPr>
          <p:nvPr>
            <p:ph type="body" sz="quarter" idx="13"/>
          </p:nvPr>
        </p:nvSpPr>
        <p:spPr>
          <a:xfrm>
            <a:off x="457201" y="2024863"/>
            <a:ext cx="5629274" cy="369888"/>
          </a:xfrm>
        </p:spPr>
        <p:txBody>
          <a:bodyPr>
            <a:noAutofit/>
          </a:bodyPr>
          <a:lstStyle>
            <a:lvl1pPr>
              <a:lnSpc>
                <a:spcPts val="2200"/>
              </a:lnSpc>
              <a:buNone/>
              <a:defRPr sz="2000" b="0">
                <a:latin typeface="Arial"/>
                <a:cs typeface="Arial"/>
              </a:defRPr>
            </a:lvl1pPr>
            <a:lvl2pPr>
              <a:buNone/>
              <a:defRPr/>
            </a:lvl2pPr>
            <a:lvl3pPr>
              <a:buNone/>
              <a:defRPr/>
            </a:lvl3pPr>
            <a:lvl4pPr>
              <a:buNone/>
              <a:defRPr/>
            </a:lvl4pPr>
            <a:lvl5pPr>
              <a:buNone/>
              <a:defRPr/>
            </a:lvl5pPr>
          </a:lstStyle>
          <a:p>
            <a:pPr lvl="0"/>
            <a:r>
              <a:rPr lang="en-US"/>
              <a:t>Click to edit Master text styles</a:t>
            </a:r>
          </a:p>
        </p:txBody>
      </p:sp>
      <p:sp>
        <p:nvSpPr>
          <p:cNvPr id="14" name="TextBox 13"/>
          <p:cNvSpPr txBox="1"/>
          <p:nvPr userDrawn="1"/>
        </p:nvSpPr>
        <p:spPr>
          <a:xfrm>
            <a:off x="68386" y="6416000"/>
            <a:ext cx="4503614" cy="470129"/>
          </a:xfrm>
          <a:prstGeom prst="rect">
            <a:avLst/>
          </a:prstGeom>
          <a:noFill/>
          <a:effectLst/>
        </p:spPr>
        <p:txBody>
          <a:bodyPr wrap="square" rtlCol="0">
            <a:spAutoFit/>
          </a:bodyPr>
          <a:lstStyle/>
          <a:p>
            <a:pPr marL="0" algn="l" defTabSz="457200" rtl="0" eaLnBrk="1" latinLnBrk="0" hangingPunct="1">
              <a:lnSpc>
                <a:spcPct val="90000"/>
              </a:lnSpc>
              <a:spcAft>
                <a:spcPts val="300"/>
              </a:spcAft>
            </a:pPr>
            <a:r>
              <a:rPr lang="en-US" sz="1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LLNL-PRES-817545</a:t>
            </a:r>
          </a:p>
          <a:p>
            <a:pPr marL="0" algn="l" defTabSz="457200" rtl="0" eaLnBrk="1" latinLnBrk="0" hangingPunct="1">
              <a:lnSpc>
                <a:spcPct val="90000"/>
              </a:lnSpc>
              <a:spcAft>
                <a:spcPts val="300"/>
              </a:spcAft>
            </a:pPr>
            <a:r>
              <a:rPr lang="en-US" sz="700" kern="1200" dirty="0">
                <a:solidFill>
                  <a:schemeClr val="bg1"/>
                </a:solidFill>
                <a:effectLst/>
                <a:latin typeface="Arial"/>
                <a:ea typeface="+mn-ea"/>
                <a:cs typeface="Arial"/>
              </a:rPr>
              <a:t>This work was performed under the auspices of the</a:t>
            </a:r>
            <a:r>
              <a:rPr lang="en-US" sz="700" kern="1200" baseline="0" dirty="0">
                <a:solidFill>
                  <a:schemeClr val="bg1"/>
                </a:solidFill>
                <a:effectLst/>
                <a:latin typeface="Arial"/>
                <a:ea typeface="+mn-ea"/>
                <a:cs typeface="Arial"/>
              </a:rPr>
              <a:t> </a:t>
            </a:r>
            <a:r>
              <a:rPr lang="en-US" sz="700" kern="1200" dirty="0">
                <a:solidFill>
                  <a:schemeClr val="bg1"/>
                </a:solidFill>
                <a:effectLst/>
                <a:latin typeface="Arial"/>
                <a:ea typeface="+mn-ea"/>
                <a:cs typeface="Arial"/>
              </a:rPr>
              <a:t>U.S. Department of Energy by Lawrence Livermore National Laboratory under contract DE-AC52-07NA27344.</a:t>
            </a:r>
            <a:r>
              <a:rPr lang="en-US" sz="700" kern="1200" baseline="0" dirty="0">
                <a:solidFill>
                  <a:schemeClr val="bg1"/>
                </a:solidFill>
                <a:effectLst/>
                <a:latin typeface="Arial"/>
                <a:ea typeface="+mn-ea"/>
                <a:cs typeface="Arial"/>
              </a:rPr>
              <a:t> </a:t>
            </a:r>
            <a:r>
              <a:rPr lang="en-US" sz="700" kern="1200" dirty="0">
                <a:solidFill>
                  <a:schemeClr val="bg1"/>
                </a:solidFill>
                <a:effectLst/>
                <a:latin typeface="Arial"/>
                <a:ea typeface="+mn-ea"/>
                <a:cs typeface="Arial"/>
              </a:rPr>
              <a:t>Lawrence Livermore National Security, LLC</a:t>
            </a:r>
          </a:p>
        </p:txBody>
      </p:sp>
      <p:pic>
        <p:nvPicPr>
          <p:cNvPr id="18" name="Picture 17" descr="LLNL_Logo_WHT-LRG.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957062" y="6446832"/>
            <a:ext cx="1865376" cy="314705"/>
          </a:xfrm>
          <a:prstGeom prst="rect">
            <a:avLst/>
          </a:prstGeom>
        </p:spPr>
      </p:pic>
      <p:sp>
        <p:nvSpPr>
          <p:cNvPr id="20" name="Rectangle 19"/>
          <p:cNvSpPr/>
          <p:nvPr userDrawn="1"/>
        </p:nvSpPr>
        <p:spPr>
          <a:xfrm>
            <a:off x="0" y="0"/>
            <a:ext cx="9144000" cy="112889"/>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1800" dirty="0">
              <a:latin typeface="Arial"/>
            </a:endParaRPr>
          </a:p>
        </p:txBody>
      </p:sp>
      <p:sp>
        <p:nvSpPr>
          <p:cNvPr id="3" name="Text Placeholder 2"/>
          <p:cNvSpPr>
            <a:spLocks noGrp="1"/>
          </p:cNvSpPr>
          <p:nvPr>
            <p:ph type="body" sz="quarter" idx="14" hasCustomPrompt="1"/>
          </p:nvPr>
        </p:nvSpPr>
        <p:spPr>
          <a:xfrm>
            <a:off x="4572001" y="3096715"/>
            <a:ext cx="4572000" cy="477838"/>
          </a:xfrm>
        </p:spPr>
        <p:txBody>
          <a:bodyPr rIns="182880" anchor="b" anchorCtr="0">
            <a:noAutofit/>
          </a:bodyPr>
          <a:lstStyle>
            <a:lvl1pPr marL="57150" indent="0" algn="r">
              <a:spcBef>
                <a:spcPts val="0"/>
              </a:spcBef>
              <a:buNone/>
              <a:defRPr sz="1600" b="0"/>
            </a:lvl1pPr>
            <a:lvl2pPr marL="342900" indent="0" algn="r">
              <a:buNone/>
              <a:defRPr sz="1600" b="0"/>
            </a:lvl2pPr>
            <a:lvl3pPr marL="628650" indent="0" algn="r">
              <a:buNone/>
              <a:defRPr sz="1600" b="0"/>
            </a:lvl3pPr>
            <a:lvl4pPr marL="857250" indent="0" algn="r">
              <a:buNone/>
              <a:defRPr sz="1600" b="0"/>
            </a:lvl4pPr>
            <a:lvl5pPr marL="1085850" indent="0" algn="r">
              <a:buNone/>
              <a:defRPr sz="1600" b="0"/>
            </a:lvl5pPr>
          </a:lstStyle>
          <a:p>
            <a:pPr lvl="0"/>
            <a:r>
              <a:rPr lang="en-US" dirty="0"/>
              <a:t>Authors Name</a:t>
            </a:r>
          </a:p>
          <a:p>
            <a:pPr lvl="0"/>
            <a:r>
              <a:rPr lang="en-US" dirty="0"/>
              <a:t>Title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0_end page">
    <p:bg>
      <p:bgPr>
        <a:solidFill>
          <a:srgbClr val="0F4F97"/>
        </a:solidFill>
        <a:effectLst/>
      </p:bgPr>
    </p:bg>
    <p:spTree>
      <p:nvGrpSpPr>
        <p:cNvPr id="1" name=""/>
        <p:cNvGrpSpPr/>
        <p:nvPr/>
      </p:nvGrpSpPr>
      <p:grpSpPr>
        <a:xfrm>
          <a:off x="0" y="0"/>
          <a:ext cx="0" cy="0"/>
          <a:chOff x="0" y="0"/>
          <a:chExt cx="0" cy="0"/>
        </a:xfrm>
      </p:grpSpPr>
      <p:pic>
        <p:nvPicPr>
          <p:cNvPr id="3" name="Picture 2" descr="LLNL_Logo_WHT-LRG.png"/>
          <p:cNvPicPr>
            <a:picLocks noChangeAspect="1"/>
          </p:cNvPicPr>
          <p:nvPr userDrawn="1"/>
        </p:nvPicPr>
        <p:blipFill>
          <a:blip r:embed="rId2"/>
          <a:stretch>
            <a:fillRect/>
          </a:stretch>
        </p:blipFill>
        <p:spPr>
          <a:xfrm>
            <a:off x="721852" y="5437487"/>
            <a:ext cx="3602736" cy="607808"/>
          </a:xfrm>
          <a:prstGeom prst="rect">
            <a:avLst/>
          </a:prstGeom>
        </p:spPr>
      </p:pic>
    </p:spTree>
    <p:extLst>
      <p:ext uri="{BB962C8B-B14F-4D97-AF65-F5344CB8AC3E}">
        <p14:creationId xmlns:p14="http://schemas.microsoft.com/office/powerpoint/2010/main" val="3127189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0F7D6-1B07-4A05-BCD5-61CBC3A237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FE1D4E-9D31-4309-9CCB-12600D9D78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5FE9DA-AC63-4900-956E-C6D5CEDC2D6B}"/>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3A24AF47-7352-47D5-95CC-9210968932B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B676206-0084-4EA1-9AFE-FCDE2F585B1B}"/>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53736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threePt" dir="t">
                <a:rot lat="0" lon="0" rev="4800000"/>
              </a:lightRig>
            </a:scene3d>
            <a:sp3d prstMaterial="matte"/>
          </a:bodyPr>
          <a:lstStyle/>
          <a:p>
            <a:r>
              <a:rPr kumimoji="0" lang="en-US"/>
              <a:t>Click to edit Master title style</a:t>
            </a:r>
            <a:endParaRPr kumimoji="0"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lIns="0" bIns="0"/>
          <a:lstStyle>
            <a:lvl1pPr eaLnBrk="1" latinLnBrk="0" hangingPunct="1">
              <a:spcBef>
                <a:spcPts val="1800"/>
              </a:spcBef>
              <a:spcAft>
                <a:spcPts val="0"/>
              </a:spcAft>
              <a:defRPr/>
            </a:lvl1pPr>
            <a:lvl2pPr eaLnBrk="1" latinLnBrk="0" hangingPunct="1">
              <a:spcAft>
                <a:spcPts val="0"/>
              </a:spcAft>
              <a:defRPr/>
            </a:lvl2pPr>
            <a:lvl3pPr eaLnBrk="1" latinLnBrk="0" hangingPunct="1">
              <a:spcAft>
                <a:spcPts val="0"/>
              </a:spcAft>
              <a:defRPr/>
            </a:lvl3pPr>
            <a:lvl4pPr eaLnBrk="1" latinLnBrk="0" hangingPunct="1">
              <a:spcAft>
                <a:spcPts val="0"/>
              </a:spcAft>
              <a:defRPr/>
            </a:lvl4pPr>
            <a:lvl5pPr eaLnBrk="1" latinLnBrk="0" hangingPunct="1">
              <a:spcAft>
                <a:spcPts val="0"/>
              </a:spcAft>
              <a:defRPr/>
            </a:lvl5p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5" name="Title Placeholder 1"/>
          <p:cNvSpPr>
            <a:spLocks noGrp="1"/>
          </p:cNvSpPr>
          <p:nvPr>
            <p:ph type="title"/>
          </p:nvPr>
        </p:nvSpPr>
        <p:spPr>
          <a:xfrm>
            <a:off x="457200" y="219509"/>
            <a:ext cx="8229600" cy="1008771"/>
          </a:xfrm>
          <a:prstGeom prst="rect">
            <a:avLst/>
          </a:prstGeom>
          <a:effectLst/>
        </p:spPr>
        <p:txBody>
          <a:bodyPr vert="horz" lIns="0" rIns="45720" rtlCol="0" anchor="ctr" anchorCtr="0">
            <a:noAutofit/>
            <a:scene3d>
              <a:camera prst="orthographicFront"/>
              <a:lightRig rig="threePt" dir="t">
                <a:rot lat="0" lon="0" rev="4800000"/>
              </a:lightRig>
            </a:scene3d>
            <a:sp3d prstMaterial="matte"/>
          </a:bodyPr>
          <a:lstStyle/>
          <a:p>
            <a:r>
              <a:rPr kumimoji="0" lang="en-US"/>
              <a:t>Click to edit Master title style</a:t>
            </a:r>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with side-text-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endParaRPr lang="en-US" dirty="0"/>
          </a:p>
        </p:txBody>
      </p:sp>
      <p:sp>
        <p:nvSpPr>
          <p:cNvPr id="4" name="Content Placeholder 2"/>
          <p:cNvSpPr>
            <a:spLocks noGrp="1"/>
          </p:cNvSpPr>
          <p:nvPr>
            <p:ph idx="1"/>
          </p:nvPr>
        </p:nvSpPr>
        <p:spPr>
          <a:xfrm>
            <a:off x="465826" y="1436688"/>
            <a:ext cx="3968496"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with side-text-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endParaRPr lang="en-US" dirty="0"/>
          </a:p>
        </p:txBody>
      </p:sp>
      <p:sp>
        <p:nvSpPr>
          <p:cNvPr id="4" name="Content Placeholder 2"/>
          <p:cNvSpPr>
            <a:spLocks noGrp="1"/>
          </p:cNvSpPr>
          <p:nvPr>
            <p:ph idx="1"/>
          </p:nvPr>
        </p:nvSpPr>
        <p:spPr>
          <a:xfrm>
            <a:off x="4726214" y="1436688"/>
            <a:ext cx="3968496"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Tree>
    <p:extLst>
      <p:ext uri="{BB962C8B-B14F-4D97-AF65-F5344CB8AC3E}">
        <p14:creationId xmlns:p14="http://schemas.microsoft.com/office/powerpoint/2010/main" val="2083121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with side-by-sid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endParaRPr lang="en-US" dirty="0"/>
          </a:p>
        </p:txBody>
      </p:sp>
      <p:sp>
        <p:nvSpPr>
          <p:cNvPr id="4" name="Content Placeholder 2"/>
          <p:cNvSpPr>
            <a:spLocks noGrp="1"/>
          </p:cNvSpPr>
          <p:nvPr>
            <p:ph idx="1"/>
          </p:nvPr>
        </p:nvSpPr>
        <p:spPr>
          <a:xfrm>
            <a:off x="465826" y="1436688"/>
            <a:ext cx="3968496"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5" name="Content Placeholder 2"/>
          <p:cNvSpPr>
            <a:spLocks noGrp="1"/>
          </p:cNvSpPr>
          <p:nvPr>
            <p:ph idx="10"/>
          </p:nvPr>
        </p:nvSpPr>
        <p:spPr>
          <a:xfrm>
            <a:off x="4718649" y="1436688"/>
            <a:ext cx="3968496"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Tree>
    <p:extLst>
      <p:ext uri="{BB962C8B-B14F-4D97-AF65-F5344CB8AC3E}">
        <p14:creationId xmlns:p14="http://schemas.microsoft.com/office/powerpoint/2010/main" val="2294128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Full Image with 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349042"/>
          </a:xfrm>
        </p:spPr>
        <p:txBody>
          <a:bodyPr/>
          <a:lstStyle/>
          <a:p>
            <a:r>
              <a:rPr lang="en-US" dirty="0"/>
              <a:t>Click icon to add picture</a:t>
            </a:r>
          </a:p>
        </p:txBody>
      </p:sp>
      <p:sp>
        <p:nvSpPr>
          <p:cNvPr id="6" name="Title 5"/>
          <p:cNvSpPr>
            <a:spLocks noGrp="1"/>
          </p:cNvSpPr>
          <p:nvPr>
            <p:ph type="title"/>
          </p:nvPr>
        </p:nvSpPr>
        <p:spPr>
          <a:xfrm>
            <a:off x="1" y="2"/>
            <a:ext cx="9143999" cy="1228907"/>
          </a:xfrm>
          <a:solidFill>
            <a:schemeClr val="bg1"/>
          </a:solidFill>
          <a:effectLst/>
        </p:spPr>
        <p:txBody>
          <a:bodyPr vert="horz" lIns="457200" rIns="45720" rtlCol="0" anchor="ctr" anchorCtr="0">
            <a:normAutofit/>
            <a:scene3d>
              <a:camera prst="orthographicFront"/>
              <a:lightRig rig="threePt" dir="t">
                <a:rot lat="0" lon="0" rev="4800000"/>
              </a:lightRig>
            </a:scene3d>
            <a:sp3d prstMaterial="matte"/>
          </a:bodyPr>
          <a:lstStyle>
            <a:lvl1pPr marL="233363" indent="0" algn="l" rtl="0" eaLnBrk="1" latinLnBrk="0" hangingPunct="1">
              <a:lnSpc>
                <a:spcPct val="90000"/>
              </a:lnSpc>
              <a:spcBef>
                <a:spcPct val="0"/>
              </a:spcBef>
              <a:buNone/>
              <a:defRPr kumimoji="0" lang="en-US" sz="3200" b="1" kern="1200" dirty="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Full Im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349042"/>
          </a:xfrm>
        </p:spPr>
        <p:txBody>
          <a:bodyPr/>
          <a:lstStyle/>
          <a:p>
            <a:r>
              <a:rPr lang="en-US" dirty="0"/>
              <a:t>Click icon to add picture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p:nvSpPr>
        <p:spPr>
          <a:xfrm>
            <a:off x="0" y="6355080"/>
            <a:ext cx="9144000" cy="50292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Ins="0" rtlCol="0" anchor="ctr"/>
          <a:lstStyle/>
          <a:p>
            <a:pPr algn="ctr"/>
            <a:endParaRPr lang="en-US" sz="1800" dirty="0">
              <a:latin typeface="Arial"/>
            </a:endParaRPr>
          </a:p>
        </p:txBody>
      </p:sp>
      <p:pic>
        <p:nvPicPr>
          <p:cNvPr id="8" name="Picture 7">
            <a:extLst>
              <a:ext uri="{FF2B5EF4-FFF2-40B4-BE49-F238E27FC236}">
                <a16:creationId xmlns:a16="http://schemas.microsoft.com/office/drawing/2014/main" id="{9C590909-6878-E44E-9AA0-07880FBE8AE0}"/>
              </a:ext>
            </a:extLst>
          </p:cNvPr>
          <p:cNvPicPr>
            <a:picLocks noChangeAspect="1"/>
          </p:cNvPicPr>
          <p:nvPr userDrawn="1"/>
        </p:nvPicPr>
        <p:blipFill rotWithShape="1">
          <a:blip r:embed="rId13" cstate="print">
            <a:extLst>
              <a:ext uri="{28A0092B-C50C-407E-A947-70E740481C1C}">
                <a14:useLocalDpi xmlns:a14="http://schemas.microsoft.com/office/drawing/2010/main"/>
              </a:ext>
            </a:extLst>
          </a:blip>
          <a:srcRect/>
          <a:stretch/>
        </p:blipFill>
        <p:spPr>
          <a:xfrm>
            <a:off x="128016" y="6492240"/>
            <a:ext cx="2743200" cy="283464"/>
          </a:xfrm>
          <a:prstGeom prst="rect">
            <a:avLst/>
          </a:prstGeom>
        </p:spPr>
      </p:pic>
      <p:sp>
        <p:nvSpPr>
          <p:cNvPr id="3" name="Text Placeholder 2"/>
          <p:cNvSpPr>
            <a:spLocks noGrp="1"/>
          </p:cNvSpPr>
          <p:nvPr>
            <p:ph type="body" idx="1"/>
          </p:nvPr>
        </p:nvSpPr>
        <p:spPr>
          <a:xfrm>
            <a:off x="457200" y="1441524"/>
            <a:ext cx="8229600" cy="4906889"/>
          </a:xfrm>
          <a:prstGeom prst="rect">
            <a:avLst/>
          </a:prstGeom>
        </p:spPr>
        <p:txBody>
          <a:bodyPr vert="horz" lIns="0" tIns="0" rIns="0" bIns="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0" name="Rectangle 9"/>
          <p:cNvSpPr/>
          <p:nvPr/>
        </p:nvSpPr>
        <p:spPr bwMode="invGray">
          <a:xfrm>
            <a:off x="1" y="635508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dirty="0">
              <a:latin typeface="Arial"/>
            </a:endParaRPr>
          </a:p>
        </p:txBody>
      </p:sp>
      <p:sp>
        <p:nvSpPr>
          <p:cNvPr id="19" name="Slide Number Placeholder 7"/>
          <p:cNvSpPr txBox="1">
            <a:spLocks/>
          </p:cNvSpPr>
          <p:nvPr/>
        </p:nvSpPr>
        <p:spPr>
          <a:xfrm>
            <a:off x="8826124" y="6403254"/>
            <a:ext cx="317877" cy="454747"/>
          </a:xfrm>
          <a:prstGeom prst="rect">
            <a:avLst/>
          </a:prstGeom>
        </p:spPr>
        <p:txBody>
          <a:bodyPr rIns="45720" anchor="ctr" anchorCtr="0"/>
          <a:lstStyle/>
          <a:p>
            <a:pPr marL="0" marR="0" lvl="0" indent="0" algn="r" defTabSz="457200" rtl="0" eaLnBrk="1" fontAlgn="auto" latinLnBrk="0" hangingPunct="1">
              <a:lnSpc>
                <a:spcPct val="100000"/>
              </a:lnSpc>
              <a:spcBef>
                <a:spcPts val="0"/>
              </a:spcBef>
              <a:spcAft>
                <a:spcPts val="0"/>
              </a:spcAft>
              <a:buClrTx/>
              <a:buSzTx/>
              <a:buFontTx/>
              <a:buNone/>
              <a:tabLst/>
              <a:defRPr/>
            </a:pPr>
            <a:fld id="{EAD690BD-BADF-4FBD-97E7-557E707EBBB2}" type="slidenum">
              <a:rPr kumimoji="0" lang="en-US" sz="1000" b="0" i="0" u="none" strike="noStrike" kern="1200" cap="none" spc="0" normalizeH="0" baseline="0" noProof="0" smtClean="0">
                <a:ln>
                  <a:noFill/>
                </a:ln>
                <a:solidFill>
                  <a:schemeClr val="tx1">
                    <a:lumMod val="65000"/>
                    <a:lumOff val="35000"/>
                  </a:schemeClr>
                </a:solidFill>
                <a:effectLst/>
                <a:uLnTx/>
                <a:uFillTx/>
                <a:latin typeface="Calibri" panose="020F0502020204030204" pitchFamily="34" charset="0"/>
                <a:ea typeface="+mn-ea"/>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mn-ea"/>
              <a:cs typeface="Calibri" panose="020F0502020204030204" pitchFamily="34" charset="0"/>
            </a:endParaRPr>
          </a:p>
        </p:txBody>
      </p:sp>
      <p:sp>
        <p:nvSpPr>
          <p:cNvPr id="14" name="TextBox 13"/>
          <p:cNvSpPr txBox="1"/>
          <p:nvPr/>
        </p:nvSpPr>
        <p:spPr>
          <a:xfrm>
            <a:off x="484954" y="6698648"/>
            <a:ext cx="873871" cy="92333"/>
          </a:xfrm>
          <a:prstGeom prst="rect">
            <a:avLst/>
          </a:prstGeom>
          <a:noFill/>
        </p:spPr>
        <p:txBody>
          <a:bodyPr wrap="square" lIns="0" tIns="0" rIns="0" bIns="0" rtlCol="0" anchor="b" anchorCtr="0">
            <a:spAutoFit/>
          </a:bodyPr>
          <a:lstStyle/>
          <a:p>
            <a:pPr algn="l"/>
            <a:r>
              <a:rPr lang="en-US" sz="600" dirty="0">
                <a:latin typeface="Arial"/>
                <a:cs typeface="Arial"/>
              </a:rPr>
              <a:t>LLNL-PRES-xxxxxx</a:t>
            </a:r>
          </a:p>
        </p:txBody>
      </p:sp>
      <p:sp>
        <p:nvSpPr>
          <p:cNvPr id="2" name="Title Placeholder 1"/>
          <p:cNvSpPr>
            <a:spLocks noGrp="1"/>
          </p:cNvSpPr>
          <p:nvPr>
            <p:ph type="title"/>
          </p:nvPr>
        </p:nvSpPr>
        <p:spPr>
          <a:xfrm>
            <a:off x="457200" y="220136"/>
            <a:ext cx="8229600" cy="1005840"/>
          </a:xfrm>
          <a:prstGeom prst="rect">
            <a:avLst/>
          </a:prstGeom>
          <a:effectLst/>
        </p:spPr>
        <p:txBody>
          <a:bodyPr vert="horz" lIns="0" rIns="45720" rtlCol="0" anchor="ctr" anchorCtr="0">
            <a:noAutofit/>
            <a:scene3d>
              <a:camera prst="orthographicFront"/>
              <a:lightRig rig="threePt" dir="t">
                <a:rot lat="0" lon="0" rev="4800000"/>
              </a:lightRig>
            </a:scene3d>
            <a:sp3d prstMaterial="matte"/>
          </a:bodyPr>
          <a:lstStyle/>
          <a:p>
            <a:r>
              <a:rPr kumimoji="0" lang="en-US"/>
              <a:t>Click to edit Master title style</a:t>
            </a:r>
            <a:endParaRPr kumimoji="0" lang="en-US" dirty="0"/>
          </a:p>
        </p:txBody>
      </p:sp>
      <p:cxnSp>
        <p:nvCxnSpPr>
          <p:cNvPr id="5" name="Straight Connector 4"/>
          <p:cNvCxnSpPr/>
          <p:nvPr/>
        </p:nvCxnSpPr>
        <p:spPr>
          <a:xfrm>
            <a:off x="-6058" y="1267155"/>
            <a:ext cx="9150059" cy="0"/>
          </a:xfrm>
          <a:prstGeom prst="line">
            <a:avLst/>
          </a:prstGeom>
          <a:ln w="38100"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A54311BD-8720-D040-927F-1192591CB67C}"/>
              </a:ext>
            </a:extLst>
          </p:cNvPr>
          <p:cNvPicPr>
            <a:picLocks noChangeAspect="1"/>
          </p:cNvPicPr>
          <p:nvPr userDrawn="1"/>
        </p:nvPicPr>
        <p:blipFill rotWithShape="1">
          <a:blip r:embed="rId14" cstate="print">
            <a:extLst>
              <a:ext uri="{28A0092B-C50C-407E-A947-70E740481C1C}">
                <a14:useLocalDpi xmlns:a14="http://schemas.microsoft.com/office/drawing/2010/main"/>
              </a:ext>
            </a:extLst>
          </a:blip>
          <a:srcRect/>
          <a:stretch/>
        </p:blipFill>
        <p:spPr>
          <a:xfrm>
            <a:off x="7909560" y="6446520"/>
            <a:ext cx="978408" cy="374904"/>
          </a:xfrm>
          <a:prstGeom prst="rect">
            <a:avLst/>
          </a:prstGeom>
        </p:spPr>
      </p:pic>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5" r:id="rId4"/>
    <p:sldLayoutId id="2147483722" r:id="rId5"/>
    <p:sldLayoutId id="2147483721" r:id="rId6"/>
    <p:sldLayoutId id="2147483717" r:id="rId7"/>
    <p:sldLayoutId id="2147483718" r:id="rId8"/>
    <p:sldLayoutId id="2147483719" r:id="rId9"/>
    <p:sldLayoutId id="2147483723" r:id="rId10"/>
    <p:sldLayoutId id="2147483724" r:id="rId11"/>
  </p:sldLayoutIdLst>
  <p:hf hdr="0" ftr="0" dt="0"/>
  <p:txStyles>
    <p:titleStyle>
      <a:lvl1pPr algn="l" rtl="0" eaLnBrk="1" latinLnBrk="0" hangingPunct="1">
        <a:lnSpc>
          <a:spcPct val="90000"/>
        </a:lnSpc>
        <a:spcBef>
          <a:spcPct val="0"/>
        </a:spcBef>
        <a:buNone/>
        <a:defRPr kumimoji="0" sz="3200" b="1" kern="1200">
          <a:solidFill>
            <a:schemeClr val="accent1">
              <a:lumMod val="75000"/>
            </a:schemeClr>
          </a:solidFill>
          <a:effectLst/>
          <a:latin typeface="Calibri" panose="020F0502020204030204" pitchFamily="34" charset="0"/>
          <a:ea typeface="+mj-ea"/>
          <a:cs typeface="Calibri" panose="020F0502020204030204" pitchFamily="34" charset="0"/>
        </a:defRPr>
      </a:lvl1pPr>
    </p:titleStyle>
    <p:body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smtClean="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00.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sv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1.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1.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52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27.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sv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gif"/></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gif"/><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7.gif"/><Relationship Id="rId2" Type="http://schemas.openxmlformats.org/officeDocument/2006/relationships/image" Target="../media/image16.gif"/><Relationship Id="rId1" Type="http://schemas.openxmlformats.org/officeDocument/2006/relationships/slideLayout" Target="../slideLayouts/slideLayout2.xml"/><Relationship Id="rId6" Type="http://schemas.openxmlformats.org/officeDocument/2006/relationships/image" Target="../media/image12.gif"/><Relationship Id="rId5" Type="http://schemas.openxmlformats.org/officeDocument/2006/relationships/image" Target="../media/image9.gif"/><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50.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460.pn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latin typeface="Calibri" panose="020F0502020204030204" pitchFamily="34" charset="0"/>
                <a:cs typeface="Calibri" panose="020F0502020204030204" pitchFamily="34" charset="0"/>
              </a:rPr>
              <a:t>Constrained Bayesian Optimization of Criticality Experiments at LLNL</a:t>
            </a:r>
          </a:p>
        </p:txBody>
      </p:sp>
      <p:sp>
        <p:nvSpPr>
          <p:cNvPr id="5" name="Text Placeholder 4"/>
          <p:cNvSpPr>
            <a:spLocks noGrp="1"/>
          </p:cNvSpPr>
          <p:nvPr>
            <p:ph type="body" sz="quarter" idx="14"/>
          </p:nvPr>
        </p:nvSpPr>
        <p:spPr/>
        <p:txBody>
          <a:bodyPr/>
          <a:lstStyle/>
          <a:p>
            <a:pPr lvl="0"/>
            <a:r>
              <a:rPr lang="en-US" dirty="0"/>
              <a:t>Daniel Siefman</a:t>
            </a:r>
          </a:p>
        </p:txBody>
      </p:sp>
      <p:sp>
        <p:nvSpPr>
          <p:cNvPr id="9" name="Text Placeholder 10"/>
          <p:cNvSpPr txBox="1">
            <a:spLocks/>
          </p:cNvSpPr>
          <p:nvPr/>
        </p:nvSpPr>
        <p:spPr>
          <a:xfrm>
            <a:off x="492103" y="3640568"/>
            <a:ext cx="3278508" cy="397500"/>
          </a:xfrm>
          <a:prstGeom prst="rect">
            <a:avLst/>
          </a:prstGeom>
        </p:spPr>
        <p:txBody>
          <a:bodyPr vert="horz" lIns="0" tIns="91440" rIns="0" rtlCol="0" anchor="ctr" anchorCtr="0">
            <a:noAutofit/>
          </a:bodyPr>
          <a:lstStyle/>
          <a:p>
            <a:pPr lvl="0">
              <a:lnSpc>
                <a:spcPct val="80000"/>
              </a:lnSpc>
            </a:pPr>
            <a:r>
              <a:rPr lang="en-US" sz="1600" dirty="0">
                <a:cs typeface="Lucida Handwriting"/>
              </a:rPr>
              <a:t>Thursday December 10, 2020</a:t>
            </a:r>
          </a:p>
        </p:txBody>
      </p:sp>
      <p:sp>
        <p:nvSpPr>
          <p:cNvPr id="3" name="Text Placeholder 2">
            <a:extLst>
              <a:ext uri="{FF2B5EF4-FFF2-40B4-BE49-F238E27FC236}">
                <a16:creationId xmlns:a16="http://schemas.microsoft.com/office/drawing/2014/main" id="{27F18942-10C9-4787-8562-1CB577A6DAE4}"/>
              </a:ext>
            </a:extLst>
          </p:cNvPr>
          <p:cNvSpPr>
            <a:spLocks noGrp="1"/>
          </p:cNvSpPr>
          <p:nvPr>
            <p:ph type="body" sz="quarter" idx="13"/>
          </p:nvPr>
        </p:nvSpPr>
        <p:spPr>
          <a:xfrm>
            <a:off x="457200" y="2024862"/>
            <a:ext cx="7614919" cy="713257"/>
          </a:xfrm>
        </p:spPr>
        <p:txBody>
          <a:bodyPr/>
          <a:lstStyle/>
          <a:p>
            <a:r>
              <a:rPr lang="en-US" dirty="0"/>
              <a:t>IEAE Consultancy Meeting on Machine Learning for Nuclear Data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44F23-AF2D-4186-A1E5-CC84621CACF7}"/>
              </a:ext>
            </a:extLst>
          </p:cNvPr>
          <p:cNvSpPr>
            <a:spLocks noGrp="1"/>
          </p:cNvSpPr>
          <p:nvPr>
            <p:ph type="title"/>
          </p:nvPr>
        </p:nvSpPr>
        <p:spPr/>
        <p:txBody>
          <a:bodyPr/>
          <a:lstStyle/>
          <a:p>
            <a:r>
              <a:rPr lang="en-US" dirty="0"/>
              <a:t>What About a Constraint?</a:t>
            </a:r>
            <a:br>
              <a:rPr lang="en-US" dirty="0"/>
            </a:br>
            <a:r>
              <a:rPr lang="en-US" sz="2400" b="0" dirty="0"/>
              <a:t>Probability of Feasibility</a:t>
            </a:r>
            <a:endParaRPr lang="en-US" b="0" dirty="0"/>
          </a:p>
        </p:txBody>
      </p:sp>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E6221507-B868-4EFB-A736-2ACEF9211388}"/>
                  </a:ext>
                </a:extLst>
              </p:cNvPr>
              <p:cNvSpPr txBox="1">
                <a:spLocks/>
              </p:cNvSpPr>
              <p:nvPr/>
            </p:nvSpPr>
            <p:spPr>
              <a:xfrm>
                <a:off x="92529" y="1616913"/>
                <a:ext cx="8325031" cy="4319276"/>
              </a:xfrm>
              <a:prstGeom prst="rect">
                <a:avLst/>
              </a:prstGeom>
            </p:spPr>
            <p:txBody>
              <a:bodyPr>
                <a:normAutofit/>
              </a:bodyPr>
              <a:lst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smtClean="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pPr defTabSz="914400"/>
                <a:r>
                  <a:rPr lang="en-US" dirty="0"/>
                  <a:t>Define feasibility indicator </a:t>
                </a:r>
                <a14:m>
                  <m:oMath xmlns:m="http://schemas.openxmlformats.org/officeDocument/2006/math">
                    <m:r>
                      <m:rPr>
                        <m:sty m:val="p"/>
                      </m:rPr>
                      <a:rPr lang="en-US" b="0" i="0" smtClean="0">
                        <a:latin typeface="Cambria Math" panose="02040503050406030204" pitchFamily="18" charset="0"/>
                      </a:rPr>
                      <m:t>Δ</m:t>
                    </m:r>
                    <m:d>
                      <m:dPr>
                        <m:ctrlPr>
                          <a:rPr lang="en-US" b="0" i="1" smtClean="0">
                            <a:latin typeface="Cambria Math" panose="02040503050406030204" pitchFamily="18" charset="0"/>
                          </a:rPr>
                        </m:ctrlPr>
                      </m:dPr>
                      <m:e>
                        <m:r>
                          <a:rPr lang="en-US" b="1" i="0" smtClean="0">
                            <a:latin typeface="Cambria Math" panose="02040503050406030204" pitchFamily="18" charset="0"/>
                          </a:rPr>
                          <m:t>𝐱</m:t>
                        </m:r>
                      </m:e>
                    </m:d>
                  </m:oMath>
                </a14:m>
                <a:endParaRPr lang="en-US" b="0" dirty="0"/>
              </a:p>
              <a:p>
                <a:pPr lvl="1" defTabSz="914400"/>
                <a14:m>
                  <m:oMath xmlns:m="http://schemas.openxmlformats.org/officeDocument/2006/math">
                    <m:r>
                      <m:rPr>
                        <m:sty m:val="p"/>
                      </m:rPr>
                      <a:rPr lang="en-US" b="0" i="0" smtClean="0">
                        <a:latin typeface="Cambria Math" panose="02040503050406030204" pitchFamily="18" charset="0"/>
                      </a:rPr>
                      <m:t>Δ</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oMath>
                </a14:m>
                <a:r>
                  <a:rPr lang="en-US" dirty="0"/>
                  <a:t> = 1 if constraint satisfied</a:t>
                </a:r>
              </a:p>
              <a:p>
                <a:pPr lvl="1" defTabSz="914400"/>
                <a14:m>
                  <m:oMath xmlns:m="http://schemas.openxmlformats.org/officeDocument/2006/math">
                    <m:r>
                      <m:rPr>
                        <m:sty m:val="p"/>
                      </m:rPr>
                      <a:rPr lang="en-US" b="0" i="0" smtClean="0">
                        <a:latin typeface="Cambria Math" panose="02040503050406030204" pitchFamily="18" charset="0"/>
                      </a:rPr>
                      <m:t>Δ</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oMath>
                </a14:m>
                <a:r>
                  <a:rPr lang="en-US" dirty="0"/>
                  <a:t> = 0 if constraint not satisfied</a:t>
                </a:r>
              </a:p>
              <a:p>
                <a:pPr defTabSz="914400"/>
                <a:r>
                  <a:rPr lang="en-US" dirty="0"/>
                  <a:t>Fit GP to constraint function,</a:t>
                </a:r>
                <a:r>
                  <a:rPr lang="en-US" i="1" dirty="0"/>
                  <a:t> </a:t>
                </a:r>
                <a14:m>
                  <m:oMath xmlns:m="http://schemas.openxmlformats.org/officeDocument/2006/math">
                    <m:r>
                      <a:rPr lang="en-US" i="1">
                        <a:latin typeface="Cambria Math" panose="02040503050406030204" pitchFamily="18" charset="0"/>
                      </a:rPr>
                      <m:t>𝑐</m:t>
                    </m:r>
                    <m:d>
                      <m:dPr>
                        <m:ctrlPr>
                          <a:rPr lang="en-US" b="0" i="1" smtClean="0">
                            <a:latin typeface="Cambria Math" panose="02040503050406030204" pitchFamily="18" charset="0"/>
                          </a:rPr>
                        </m:ctrlPr>
                      </m:dPr>
                      <m:e>
                        <m:r>
                          <a:rPr lang="en-US" b="1" i="0" smtClean="0">
                            <a:latin typeface="Cambria Math" panose="02040503050406030204" pitchFamily="18" charset="0"/>
                          </a:rPr>
                          <m:t>𝐱</m:t>
                        </m:r>
                      </m:e>
                    </m:d>
                  </m:oMath>
                </a14:m>
                <a:endParaRPr lang="en-US" b="0" dirty="0"/>
              </a:p>
              <a:p>
                <a:pPr defTabSz="914400"/>
                <a:r>
                  <a:rPr lang="en-US" dirty="0"/>
                  <a:t>Calculate CDF of fitted GP</a:t>
                </a:r>
              </a:p>
              <a:p>
                <a:pPr defTabSz="914400"/>
                <a:r>
                  <a:rPr lang="en-US" dirty="0"/>
                  <a:t>CDF at </a:t>
                </a:r>
                <a14:m>
                  <m:oMath xmlns:m="http://schemas.openxmlformats.org/officeDocument/2006/math">
                    <m:acc>
                      <m:accPr>
                        <m:chr m:val="̂"/>
                        <m:ctrlPr>
                          <a:rPr lang="en-US" b="1" i="1" smtClean="0">
                            <a:latin typeface="Cambria Math" panose="02040503050406030204" pitchFamily="18" charset="0"/>
                          </a:rPr>
                        </m:ctrlPr>
                      </m:accPr>
                      <m:e>
                        <m:r>
                          <a:rPr lang="en-US" b="1" i="0" smtClean="0">
                            <a:latin typeface="Cambria Math" panose="02040503050406030204" pitchFamily="18" charset="0"/>
                          </a:rPr>
                          <m:t>𝐱</m:t>
                        </m:r>
                      </m:e>
                    </m:acc>
                  </m:oMath>
                </a14:m>
                <a:r>
                  <a:rPr lang="en-US" dirty="0"/>
                  <a:t> is the </a:t>
                </a:r>
                <a:r>
                  <a:rPr lang="en-US" b="1" dirty="0"/>
                  <a:t>probability of feasibility</a:t>
                </a:r>
              </a:p>
              <a:p>
                <a:pPr marL="57150" indent="0" defTabSz="914400">
                  <a:buNone/>
                </a:pPr>
                <a:endParaRPr lang="en-US" dirty="0"/>
              </a:p>
              <a:p>
                <a:pPr marL="342900" lvl="1" indent="0" defTabSz="914400">
                  <a:buNone/>
                </a:pPr>
                <a:endParaRPr lang="en-US" dirty="0"/>
              </a:p>
            </p:txBody>
          </p:sp>
        </mc:Choice>
        <mc:Fallback xmlns="">
          <p:sp>
            <p:nvSpPr>
              <p:cNvPr id="6" name="Content Placeholder 2">
                <a:extLst>
                  <a:ext uri="{FF2B5EF4-FFF2-40B4-BE49-F238E27FC236}">
                    <a16:creationId xmlns:a16="http://schemas.microsoft.com/office/drawing/2014/main" id="{E6221507-B868-4EFB-A736-2ACEF9211388}"/>
                  </a:ext>
                </a:extLst>
              </p:cNvPr>
              <p:cNvSpPr txBox="1">
                <a:spLocks noRot="1" noChangeAspect="1" noMove="1" noResize="1" noEditPoints="1" noAdjustHandles="1" noChangeArrowheads="1" noChangeShapeType="1" noTextEdit="1"/>
              </p:cNvSpPr>
              <p:nvPr/>
            </p:nvSpPr>
            <p:spPr>
              <a:xfrm>
                <a:off x="92529" y="1616913"/>
                <a:ext cx="8325031" cy="4319276"/>
              </a:xfrm>
              <a:prstGeom prst="rect">
                <a:avLst/>
              </a:prstGeom>
              <a:blipFill>
                <a:blip r:embed="rId2"/>
                <a:stretch>
                  <a:fillRect l="-73" t="-1128"/>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88CEBC3A-B304-4D80-B5DA-542C6AA46273}"/>
              </a:ext>
            </a:extLst>
          </p:cNvPr>
          <p:cNvPicPr>
            <a:picLocks noChangeAspect="1"/>
          </p:cNvPicPr>
          <p:nvPr/>
        </p:nvPicPr>
        <p:blipFill>
          <a:blip r:embed="rId3"/>
          <a:stretch>
            <a:fillRect/>
          </a:stretch>
        </p:blipFill>
        <p:spPr>
          <a:xfrm>
            <a:off x="2592729" y="4729518"/>
            <a:ext cx="4396027" cy="1458711"/>
          </a:xfrm>
          <a:prstGeom prst="rect">
            <a:avLst/>
          </a:prstGeom>
        </p:spPr>
      </p:pic>
      <p:pic>
        <p:nvPicPr>
          <p:cNvPr id="9" name="Picture 8" descr="A picture containing knife&#10;&#10;Description automatically generated">
            <a:extLst>
              <a:ext uri="{FF2B5EF4-FFF2-40B4-BE49-F238E27FC236}">
                <a16:creationId xmlns:a16="http://schemas.microsoft.com/office/drawing/2014/main" id="{489C8C70-AE14-4310-BF5F-1803A9925716}"/>
              </a:ext>
            </a:extLst>
          </p:cNvPr>
          <p:cNvPicPr>
            <a:picLocks noChangeAspect="1"/>
          </p:cNvPicPr>
          <p:nvPr/>
        </p:nvPicPr>
        <p:blipFill rotWithShape="1">
          <a:blip r:embed="rId4"/>
          <a:srcRect l="51661"/>
          <a:stretch/>
        </p:blipFill>
        <p:spPr>
          <a:xfrm>
            <a:off x="6290840" y="1513355"/>
            <a:ext cx="2475583" cy="3524152"/>
          </a:xfrm>
          <a:prstGeom prst="rect">
            <a:avLst/>
          </a:prstGeom>
        </p:spPr>
      </p:pic>
      <p:sp>
        <p:nvSpPr>
          <p:cNvPr id="10" name="Rectangle 9">
            <a:extLst>
              <a:ext uri="{FF2B5EF4-FFF2-40B4-BE49-F238E27FC236}">
                <a16:creationId xmlns:a16="http://schemas.microsoft.com/office/drawing/2014/main" id="{1CECD3A8-4325-4D94-9616-31941EF46763}"/>
              </a:ext>
            </a:extLst>
          </p:cNvPr>
          <p:cNvSpPr/>
          <p:nvPr/>
        </p:nvSpPr>
        <p:spPr bwMode="auto">
          <a:xfrm>
            <a:off x="6620719" y="4560425"/>
            <a:ext cx="2066081" cy="169093"/>
          </a:xfrm>
          <a:prstGeom prst="rect">
            <a:avLst/>
          </a:prstGeom>
          <a:solidFill>
            <a:schemeClr val="bg1"/>
          </a:solidFill>
          <a:ln>
            <a:solidFill>
              <a:schemeClr val="bg1"/>
            </a:solid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pic>
        <p:nvPicPr>
          <p:cNvPr id="11" name="Picture 10">
            <a:extLst>
              <a:ext uri="{FF2B5EF4-FFF2-40B4-BE49-F238E27FC236}">
                <a16:creationId xmlns:a16="http://schemas.microsoft.com/office/drawing/2014/main" id="{4786DA21-5AAA-402D-92B6-1203D75C9AF6}"/>
              </a:ext>
            </a:extLst>
          </p:cNvPr>
          <p:cNvPicPr>
            <a:picLocks noChangeAspect="1"/>
          </p:cNvPicPr>
          <p:nvPr/>
        </p:nvPicPr>
        <p:blipFill rotWithShape="1">
          <a:blip r:embed="rId5"/>
          <a:srcRect l="15718" t="41855" r="56434" b="908"/>
          <a:stretch/>
        </p:blipFill>
        <p:spPr>
          <a:xfrm>
            <a:off x="7607666" y="4599263"/>
            <a:ext cx="190983" cy="376176"/>
          </a:xfrm>
          <a:prstGeom prst="rect">
            <a:avLst/>
          </a:prstGeom>
        </p:spPr>
      </p:pic>
    </p:spTree>
    <p:extLst>
      <p:ext uri="{BB962C8B-B14F-4D97-AF65-F5344CB8AC3E}">
        <p14:creationId xmlns:p14="http://schemas.microsoft.com/office/powerpoint/2010/main" val="16479506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44F23-AF2D-4186-A1E5-CC84621CACF7}"/>
              </a:ext>
            </a:extLst>
          </p:cNvPr>
          <p:cNvSpPr>
            <a:spLocks noGrp="1"/>
          </p:cNvSpPr>
          <p:nvPr>
            <p:ph type="title"/>
          </p:nvPr>
        </p:nvSpPr>
        <p:spPr/>
        <p:txBody>
          <a:bodyPr/>
          <a:lstStyle/>
          <a:p>
            <a:r>
              <a:rPr lang="en-US" dirty="0"/>
              <a:t>What About a Constraint?</a:t>
            </a:r>
            <a:br>
              <a:rPr lang="en-US" dirty="0"/>
            </a:br>
            <a:r>
              <a:rPr lang="en-US" sz="2400" b="0" dirty="0"/>
              <a:t>Constrained Expected Improvement</a:t>
            </a:r>
            <a:endParaRPr lang="en-US" b="0" dirty="0"/>
          </a:p>
        </p:txBody>
      </p:sp>
      <p:sp>
        <p:nvSpPr>
          <p:cNvPr id="6" name="Content Placeholder 2">
            <a:extLst>
              <a:ext uri="{FF2B5EF4-FFF2-40B4-BE49-F238E27FC236}">
                <a16:creationId xmlns:a16="http://schemas.microsoft.com/office/drawing/2014/main" id="{E6221507-B868-4EFB-A736-2ACEF9211388}"/>
              </a:ext>
            </a:extLst>
          </p:cNvPr>
          <p:cNvSpPr txBox="1">
            <a:spLocks/>
          </p:cNvSpPr>
          <p:nvPr/>
        </p:nvSpPr>
        <p:spPr>
          <a:xfrm>
            <a:off x="150438" y="1836832"/>
            <a:ext cx="4548884" cy="4319276"/>
          </a:xfrm>
          <a:prstGeom prst="rect">
            <a:avLst/>
          </a:prstGeom>
        </p:spPr>
        <p:txBody>
          <a:bodyPr>
            <a:normAutofit/>
          </a:bodyPr>
          <a:lst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smtClean="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pPr defTabSz="914400"/>
            <a:r>
              <a:rPr lang="en-US" dirty="0"/>
              <a:t>Choose next point by multiplying EI by </a:t>
            </a:r>
            <a:r>
              <a:rPr lang="en-US" dirty="0" err="1"/>
              <a:t>PoF</a:t>
            </a:r>
            <a:endParaRPr lang="en-US" dirty="0"/>
          </a:p>
          <a:p>
            <a:pPr defTabSz="914400"/>
            <a:r>
              <a:rPr lang="en-US" dirty="0" err="1"/>
              <a:t>PoF</a:t>
            </a:r>
            <a:r>
              <a:rPr lang="en-US" dirty="0"/>
              <a:t> eliminates infeasible regions from EI</a:t>
            </a:r>
          </a:p>
          <a:p>
            <a:pPr defTabSz="914400"/>
            <a:r>
              <a:rPr lang="en-US" dirty="0"/>
              <a:t>Choose maximum of constrained expected improvement (EI</a:t>
            </a:r>
            <a:r>
              <a:rPr lang="en-US" baseline="-25000" dirty="0"/>
              <a:t>C</a:t>
            </a:r>
            <a:r>
              <a:rPr lang="en-US" dirty="0"/>
              <a:t>)</a:t>
            </a:r>
          </a:p>
          <a:p>
            <a:pPr defTabSz="914400"/>
            <a:r>
              <a:rPr lang="en-US" dirty="0"/>
              <a:t>Calculate </a:t>
            </a:r>
            <a:r>
              <a:rPr lang="en-US" dirty="0" err="1"/>
              <a:t>EI</a:t>
            </a:r>
            <a:r>
              <a:rPr lang="en-US" baseline="-25000" dirty="0" err="1"/>
              <a:t>c</a:t>
            </a:r>
            <a:r>
              <a:rPr lang="en-US" dirty="0"/>
              <a:t> over sample of design space and used gradient-based optimization</a:t>
            </a:r>
          </a:p>
          <a:p>
            <a:pPr marL="57150" indent="0" defTabSz="914400">
              <a:buNone/>
            </a:pPr>
            <a:endParaRPr lang="en-US" dirty="0"/>
          </a:p>
          <a:p>
            <a:pPr marL="342900" lvl="1" indent="0" defTabSz="914400">
              <a:buNone/>
            </a:pPr>
            <a:endParaRPr lang="en-US" dirty="0"/>
          </a:p>
        </p:txBody>
      </p:sp>
      <p:sp>
        <p:nvSpPr>
          <p:cNvPr id="10" name="Rectangle 9">
            <a:extLst>
              <a:ext uri="{FF2B5EF4-FFF2-40B4-BE49-F238E27FC236}">
                <a16:creationId xmlns:a16="http://schemas.microsoft.com/office/drawing/2014/main" id="{1CECD3A8-4325-4D94-9616-31941EF46763}"/>
              </a:ext>
            </a:extLst>
          </p:cNvPr>
          <p:cNvSpPr/>
          <p:nvPr/>
        </p:nvSpPr>
        <p:spPr bwMode="auto">
          <a:xfrm>
            <a:off x="6620719" y="4560425"/>
            <a:ext cx="2066081" cy="169093"/>
          </a:xfrm>
          <a:prstGeom prst="rect">
            <a:avLst/>
          </a:prstGeom>
          <a:solidFill>
            <a:schemeClr val="bg1"/>
          </a:solidFill>
          <a:ln>
            <a:solidFill>
              <a:schemeClr val="bg1"/>
            </a:solid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pic>
        <p:nvPicPr>
          <p:cNvPr id="4" name="Picture 3">
            <a:extLst>
              <a:ext uri="{FF2B5EF4-FFF2-40B4-BE49-F238E27FC236}">
                <a16:creationId xmlns:a16="http://schemas.microsoft.com/office/drawing/2014/main" id="{DBB59794-CC28-4274-80C9-D2DE86711658}"/>
              </a:ext>
            </a:extLst>
          </p:cNvPr>
          <p:cNvPicPr>
            <a:picLocks noChangeAspect="1"/>
          </p:cNvPicPr>
          <p:nvPr/>
        </p:nvPicPr>
        <p:blipFill>
          <a:blip r:embed="rId2"/>
          <a:stretch>
            <a:fillRect/>
          </a:stretch>
        </p:blipFill>
        <p:spPr>
          <a:xfrm>
            <a:off x="4780345" y="2689390"/>
            <a:ext cx="4363656" cy="2529656"/>
          </a:xfrm>
          <a:prstGeom prst="rect">
            <a:avLst/>
          </a:prstGeom>
        </p:spPr>
      </p:pic>
    </p:spTree>
    <p:extLst>
      <p:ext uri="{BB962C8B-B14F-4D97-AF65-F5344CB8AC3E}">
        <p14:creationId xmlns:p14="http://schemas.microsoft.com/office/powerpoint/2010/main" val="5702943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86793-86DE-42CA-92F7-20C21A3BD11F}"/>
              </a:ext>
            </a:extLst>
          </p:cNvPr>
          <p:cNvSpPr>
            <a:spLocks noGrp="1"/>
          </p:cNvSpPr>
          <p:nvPr>
            <p:ph type="title"/>
          </p:nvPr>
        </p:nvSpPr>
        <p:spPr/>
        <p:txBody>
          <a:bodyPr/>
          <a:lstStyle/>
          <a:p>
            <a:r>
              <a:rPr lang="en-US" dirty="0"/>
              <a:t>Reflected </a:t>
            </a:r>
            <a:r>
              <a:rPr lang="en-US" baseline="30000" dirty="0"/>
              <a:t>235</a:t>
            </a:r>
            <a:r>
              <a:rPr lang="en-US" dirty="0"/>
              <a:t>U Sphere</a:t>
            </a:r>
          </a:p>
        </p:txBody>
      </p:sp>
      <p:grpSp>
        <p:nvGrpSpPr>
          <p:cNvPr id="17" name="Group 16">
            <a:extLst>
              <a:ext uri="{FF2B5EF4-FFF2-40B4-BE49-F238E27FC236}">
                <a16:creationId xmlns:a16="http://schemas.microsoft.com/office/drawing/2014/main" id="{50D7B7A5-1898-4B13-A856-527AE38EB47A}"/>
              </a:ext>
            </a:extLst>
          </p:cNvPr>
          <p:cNvGrpSpPr/>
          <p:nvPr/>
        </p:nvGrpSpPr>
        <p:grpSpPr>
          <a:xfrm>
            <a:off x="5442854" y="2449285"/>
            <a:ext cx="2743202" cy="2743200"/>
            <a:chOff x="5442854" y="2449285"/>
            <a:chExt cx="2743202" cy="2743200"/>
          </a:xfrm>
        </p:grpSpPr>
        <p:grpSp>
          <p:nvGrpSpPr>
            <p:cNvPr id="6" name="Group 5">
              <a:extLst>
                <a:ext uri="{FF2B5EF4-FFF2-40B4-BE49-F238E27FC236}">
                  <a16:creationId xmlns:a16="http://schemas.microsoft.com/office/drawing/2014/main" id="{C596AFB2-7D34-400E-BC22-B598A1610A4D}"/>
                </a:ext>
              </a:extLst>
            </p:cNvPr>
            <p:cNvGrpSpPr/>
            <p:nvPr/>
          </p:nvGrpSpPr>
          <p:grpSpPr>
            <a:xfrm>
              <a:off x="5442856" y="2449285"/>
              <a:ext cx="2743200" cy="2743200"/>
              <a:chOff x="5758542" y="2601685"/>
              <a:chExt cx="2743200" cy="2743200"/>
            </a:xfrm>
          </p:grpSpPr>
          <p:sp>
            <p:nvSpPr>
              <p:cNvPr id="5" name="Oval 4">
                <a:extLst>
                  <a:ext uri="{FF2B5EF4-FFF2-40B4-BE49-F238E27FC236}">
                    <a16:creationId xmlns:a16="http://schemas.microsoft.com/office/drawing/2014/main" id="{16D992EC-071B-476E-939E-A63A9C646E0A}"/>
                  </a:ext>
                </a:extLst>
              </p:cNvPr>
              <p:cNvSpPr/>
              <p:nvPr/>
            </p:nvSpPr>
            <p:spPr bwMode="auto">
              <a:xfrm>
                <a:off x="5758542" y="2601685"/>
                <a:ext cx="2743200" cy="2743200"/>
              </a:xfrm>
              <a:prstGeom prst="ellipse">
                <a:avLst/>
              </a:prstGeom>
              <a:solidFill>
                <a:schemeClr val="bg1">
                  <a:lumMod val="95000"/>
                </a:schemeClr>
              </a:solidFill>
              <a:ln>
                <a:solidFill>
                  <a:schemeClr val="tx1"/>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4" name="Oval 3">
                <a:extLst>
                  <a:ext uri="{FF2B5EF4-FFF2-40B4-BE49-F238E27FC236}">
                    <a16:creationId xmlns:a16="http://schemas.microsoft.com/office/drawing/2014/main" id="{6070F8C6-732B-4B26-8DD9-4173FDCE72F1}"/>
                  </a:ext>
                </a:extLst>
              </p:cNvPr>
              <p:cNvSpPr/>
              <p:nvPr/>
            </p:nvSpPr>
            <p:spPr bwMode="auto">
              <a:xfrm>
                <a:off x="6215742" y="3058885"/>
                <a:ext cx="1828800" cy="1828800"/>
              </a:xfrm>
              <a:prstGeom prst="ellipse">
                <a:avLst/>
              </a:prstGeom>
              <a:solidFill>
                <a:schemeClr val="bg1">
                  <a:lumMod val="50000"/>
                </a:schemeClr>
              </a:solidFill>
              <a:ln>
                <a:solidFill>
                  <a:schemeClr val="tx1"/>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grpSp>
        <p:sp>
          <p:nvSpPr>
            <p:cNvPr id="7" name="TextBox 6">
              <a:extLst>
                <a:ext uri="{FF2B5EF4-FFF2-40B4-BE49-F238E27FC236}">
                  <a16:creationId xmlns:a16="http://schemas.microsoft.com/office/drawing/2014/main" id="{3D302C38-9DBF-4D6E-A1F3-9963ED485C1B}"/>
                </a:ext>
              </a:extLst>
            </p:cNvPr>
            <p:cNvSpPr txBox="1"/>
            <p:nvPr/>
          </p:nvSpPr>
          <p:spPr>
            <a:xfrm>
              <a:off x="6524231" y="4247455"/>
              <a:ext cx="567784" cy="369332"/>
            </a:xfrm>
            <a:prstGeom prst="rect">
              <a:avLst/>
            </a:prstGeom>
            <a:noFill/>
          </p:spPr>
          <p:txBody>
            <a:bodyPr wrap="none" rtlCol="0">
              <a:spAutoFit/>
            </a:bodyPr>
            <a:lstStyle/>
            <a:p>
              <a:r>
                <a:rPr lang="en-US" baseline="30000" dirty="0"/>
                <a:t>235</a:t>
              </a:r>
              <a:r>
                <a:rPr lang="en-US" dirty="0"/>
                <a:t>U</a:t>
              </a:r>
            </a:p>
          </p:txBody>
        </p:sp>
        <p:sp>
          <p:nvSpPr>
            <p:cNvPr id="8" name="TextBox 7">
              <a:extLst>
                <a:ext uri="{FF2B5EF4-FFF2-40B4-BE49-F238E27FC236}">
                  <a16:creationId xmlns:a16="http://schemas.microsoft.com/office/drawing/2014/main" id="{5AF8E2B2-670B-43A0-99A8-6C25CF5E3FB8}"/>
                </a:ext>
              </a:extLst>
            </p:cNvPr>
            <p:cNvSpPr txBox="1"/>
            <p:nvPr/>
          </p:nvSpPr>
          <p:spPr>
            <a:xfrm>
              <a:off x="6117854" y="4735285"/>
              <a:ext cx="1393202" cy="369332"/>
            </a:xfrm>
            <a:prstGeom prst="rect">
              <a:avLst/>
            </a:prstGeom>
            <a:noFill/>
          </p:spPr>
          <p:txBody>
            <a:bodyPr wrap="none" rtlCol="0">
              <a:spAutoFit/>
            </a:bodyPr>
            <a:lstStyle/>
            <a:p>
              <a:r>
                <a:rPr lang="en-US" dirty="0"/>
                <a:t>Polyethylene</a:t>
              </a:r>
            </a:p>
          </p:txBody>
        </p:sp>
        <p:sp>
          <p:nvSpPr>
            <p:cNvPr id="13" name="Right Brace 12">
              <a:extLst>
                <a:ext uri="{FF2B5EF4-FFF2-40B4-BE49-F238E27FC236}">
                  <a16:creationId xmlns:a16="http://schemas.microsoft.com/office/drawing/2014/main" id="{5B54F5AC-069A-4CA0-BA8A-B3226BD952DC}"/>
                </a:ext>
              </a:extLst>
            </p:cNvPr>
            <p:cNvSpPr/>
            <p:nvPr/>
          </p:nvSpPr>
          <p:spPr>
            <a:xfrm rot="5400000">
              <a:off x="5517693" y="3592286"/>
              <a:ext cx="307521" cy="457198"/>
            </a:xfrm>
            <a:prstGeom prst="rightBrac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4" name="TextBox 13">
              <a:extLst>
                <a:ext uri="{FF2B5EF4-FFF2-40B4-BE49-F238E27FC236}">
                  <a16:creationId xmlns:a16="http://schemas.microsoft.com/office/drawing/2014/main" id="{D762D118-2885-4261-A0DA-666B2BEE4340}"/>
                </a:ext>
              </a:extLst>
            </p:cNvPr>
            <p:cNvSpPr txBox="1"/>
            <p:nvPr/>
          </p:nvSpPr>
          <p:spPr>
            <a:xfrm>
              <a:off x="5442854" y="3853541"/>
              <a:ext cx="434543" cy="369332"/>
            </a:xfrm>
            <a:prstGeom prst="rect">
              <a:avLst/>
            </a:prstGeom>
            <a:noFill/>
          </p:spPr>
          <p:txBody>
            <a:bodyPr wrap="none" rtlCol="0">
              <a:spAutoFit/>
            </a:bodyPr>
            <a:lstStyle/>
            <a:p>
              <a:r>
                <a:rPr lang="en-US" dirty="0"/>
                <a:t>t</a:t>
              </a:r>
              <a:r>
                <a:rPr lang="en-US" baseline="-25000" dirty="0"/>
                <a:t>ref</a:t>
              </a:r>
              <a:endParaRPr lang="en-US" dirty="0"/>
            </a:p>
          </p:txBody>
        </p:sp>
        <p:sp>
          <p:nvSpPr>
            <p:cNvPr id="15" name="Right Brace 14">
              <a:extLst>
                <a:ext uri="{FF2B5EF4-FFF2-40B4-BE49-F238E27FC236}">
                  <a16:creationId xmlns:a16="http://schemas.microsoft.com/office/drawing/2014/main" id="{14A559C2-D15C-477C-8DD8-34E284E81943}"/>
                </a:ext>
              </a:extLst>
            </p:cNvPr>
            <p:cNvSpPr/>
            <p:nvPr/>
          </p:nvSpPr>
          <p:spPr>
            <a:xfrm rot="5400000">
              <a:off x="7114729" y="3355743"/>
              <a:ext cx="307521" cy="920733"/>
            </a:xfrm>
            <a:prstGeom prst="rightBrac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6" name="TextBox 15">
              <a:extLst>
                <a:ext uri="{FF2B5EF4-FFF2-40B4-BE49-F238E27FC236}">
                  <a16:creationId xmlns:a16="http://schemas.microsoft.com/office/drawing/2014/main" id="{39F12A76-D511-4A79-91D9-B3CBE79D1F9F}"/>
                </a:ext>
              </a:extLst>
            </p:cNvPr>
            <p:cNvSpPr txBox="1"/>
            <p:nvPr/>
          </p:nvSpPr>
          <p:spPr>
            <a:xfrm>
              <a:off x="6968567" y="3844453"/>
              <a:ext cx="599844" cy="369332"/>
            </a:xfrm>
            <a:prstGeom prst="rect">
              <a:avLst/>
            </a:prstGeom>
            <a:noFill/>
          </p:spPr>
          <p:txBody>
            <a:bodyPr wrap="none" rtlCol="0">
              <a:spAutoFit/>
            </a:bodyPr>
            <a:lstStyle/>
            <a:p>
              <a:r>
                <a:rPr lang="en-US" dirty="0"/>
                <a:t>r</a:t>
              </a:r>
              <a:r>
                <a:rPr lang="en-US" baseline="-25000" dirty="0"/>
                <a:t>U235</a:t>
              </a:r>
              <a:endParaRPr lang="en-US" dirty="0"/>
            </a:p>
          </p:txBody>
        </p:sp>
      </p:grpSp>
      <p:sp>
        <p:nvSpPr>
          <p:cNvPr id="18" name="Content Placeholder 2">
            <a:extLst>
              <a:ext uri="{FF2B5EF4-FFF2-40B4-BE49-F238E27FC236}">
                <a16:creationId xmlns:a16="http://schemas.microsoft.com/office/drawing/2014/main" id="{738DBF64-85DD-466D-B6F2-C6A7FC572B0C}"/>
              </a:ext>
            </a:extLst>
          </p:cNvPr>
          <p:cNvSpPr txBox="1">
            <a:spLocks/>
          </p:cNvSpPr>
          <p:nvPr/>
        </p:nvSpPr>
        <p:spPr>
          <a:xfrm>
            <a:off x="365440" y="1789576"/>
            <a:ext cx="4537865" cy="4479086"/>
          </a:xfrm>
          <a:prstGeom prst="rect">
            <a:avLst/>
          </a:prstGeom>
        </p:spPr>
        <p:txBody>
          <a:bodyPr>
            <a:normAutofit/>
          </a:bodyPr>
          <a:lst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smtClean="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pPr defTabSz="914400"/>
            <a:r>
              <a:rPr lang="en-US" dirty="0"/>
              <a:t>Where is intermediate sensitivity of </a:t>
            </a:r>
            <a:r>
              <a:rPr lang="en-US" baseline="30000" dirty="0"/>
              <a:t>235</a:t>
            </a:r>
            <a:r>
              <a:rPr lang="en-US" dirty="0"/>
              <a:t>U maximized but system is critical?</a:t>
            </a:r>
          </a:p>
          <a:p>
            <a:pPr lvl="1" defTabSz="914400"/>
            <a:r>
              <a:rPr lang="en-US" dirty="0"/>
              <a:t>Modeled with MCNP6.2</a:t>
            </a:r>
          </a:p>
          <a:p>
            <a:pPr defTabSz="914400"/>
            <a:r>
              <a:rPr lang="en-US" dirty="0"/>
              <a:t>Free parameters:</a:t>
            </a:r>
          </a:p>
          <a:p>
            <a:pPr lvl="1" defTabSz="914400"/>
            <a:r>
              <a:rPr lang="en-US" dirty="0"/>
              <a:t>Radius of U-235 (95 </a:t>
            </a:r>
            <a:r>
              <a:rPr lang="en-US" dirty="0" err="1"/>
              <a:t>wt</a:t>
            </a:r>
            <a:r>
              <a:rPr lang="en-US" dirty="0"/>
              <a:t>%) sphere</a:t>
            </a:r>
          </a:p>
          <a:p>
            <a:pPr lvl="1" defTabSz="914400"/>
            <a:r>
              <a:rPr lang="en-US" dirty="0"/>
              <a:t>Thickness of polyethylene reflector</a:t>
            </a:r>
          </a:p>
          <a:p>
            <a:pPr defTabSz="914400"/>
            <a:r>
              <a:rPr lang="en-US" dirty="0"/>
              <a:t>Known solution! </a:t>
            </a:r>
          </a:p>
          <a:p>
            <a:pPr defTabSz="914400"/>
            <a:r>
              <a:rPr lang="en-US" dirty="0"/>
              <a:t>Almost bare critical sphere</a:t>
            </a:r>
          </a:p>
          <a:p>
            <a:pPr defTabSz="914400"/>
            <a:endParaRPr lang="en-US" dirty="0"/>
          </a:p>
        </p:txBody>
      </p:sp>
    </p:spTree>
    <p:extLst>
      <p:ext uri="{BB962C8B-B14F-4D97-AF65-F5344CB8AC3E}">
        <p14:creationId xmlns:p14="http://schemas.microsoft.com/office/powerpoint/2010/main" val="12576515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974C1-3993-4E03-8997-A0DE43947D78}"/>
              </a:ext>
            </a:extLst>
          </p:cNvPr>
          <p:cNvSpPr>
            <a:spLocks noGrp="1"/>
          </p:cNvSpPr>
          <p:nvPr>
            <p:ph type="title"/>
          </p:nvPr>
        </p:nvSpPr>
        <p:spPr/>
        <p:txBody>
          <a:bodyPr/>
          <a:lstStyle/>
          <a:p>
            <a:r>
              <a:rPr lang="en-US" dirty="0"/>
              <a:t>Initial Fit</a:t>
            </a:r>
          </a:p>
        </p:txBody>
      </p:sp>
      <p:pic>
        <p:nvPicPr>
          <p:cNvPr id="5" name="Picture 4">
            <a:extLst>
              <a:ext uri="{FF2B5EF4-FFF2-40B4-BE49-F238E27FC236}">
                <a16:creationId xmlns:a16="http://schemas.microsoft.com/office/drawing/2014/main" id="{9A782343-A4EF-4CF8-9CB6-1FA2265311DD}"/>
              </a:ext>
            </a:extLst>
          </p:cNvPr>
          <p:cNvPicPr>
            <a:picLocks noChangeAspect="1"/>
          </p:cNvPicPr>
          <p:nvPr/>
        </p:nvPicPr>
        <p:blipFill rotWithShape="1">
          <a:blip r:embed="rId2"/>
          <a:srcRect t="10179" b="4637"/>
          <a:stretch/>
        </p:blipFill>
        <p:spPr>
          <a:xfrm>
            <a:off x="932767" y="1470239"/>
            <a:ext cx="7105027" cy="1774370"/>
          </a:xfrm>
          <a:prstGeom prst="rect">
            <a:avLst/>
          </a:prstGeom>
        </p:spPr>
      </p:pic>
      <p:sp>
        <p:nvSpPr>
          <p:cNvPr id="6" name="Rectangle 5">
            <a:extLst>
              <a:ext uri="{FF2B5EF4-FFF2-40B4-BE49-F238E27FC236}">
                <a16:creationId xmlns:a16="http://schemas.microsoft.com/office/drawing/2014/main" id="{043DF108-3607-464E-BE09-53EA9F94A066}"/>
              </a:ext>
            </a:extLst>
          </p:cNvPr>
          <p:cNvSpPr/>
          <p:nvPr/>
        </p:nvSpPr>
        <p:spPr bwMode="auto">
          <a:xfrm>
            <a:off x="1051776" y="2226129"/>
            <a:ext cx="5566737" cy="1102511"/>
          </a:xfrm>
          <a:prstGeom prst="rect">
            <a:avLst/>
          </a:prstGeom>
          <a:noFill/>
          <a:ln w="38100">
            <a:solidFill>
              <a:srgbClr val="FF0000"/>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pic>
        <p:nvPicPr>
          <p:cNvPr id="7" name="Picture 6" descr="A screenshot of a cell phone&#10;&#10;Description automatically generated">
            <a:extLst>
              <a:ext uri="{FF2B5EF4-FFF2-40B4-BE49-F238E27FC236}">
                <a16:creationId xmlns:a16="http://schemas.microsoft.com/office/drawing/2014/main" id="{8FB62AB7-45EA-4C10-8414-F83217D7B662}"/>
              </a:ext>
            </a:extLst>
          </p:cNvPr>
          <p:cNvPicPr>
            <a:picLocks noChangeAspect="1"/>
          </p:cNvPicPr>
          <p:nvPr/>
        </p:nvPicPr>
        <p:blipFill rotWithShape="1">
          <a:blip r:embed="rId3"/>
          <a:srcRect b="65555"/>
          <a:stretch/>
        </p:blipFill>
        <p:spPr>
          <a:xfrm>
            <a:off x="932767" y="3708400"/>
            <a:ext cx="7619999" cy="2362200"/>
          </a:xfrm>
          <a:prstGeom prst="rect">
            <a:avLst/>
          </a:prstGeom>
        </p:spPr>
      </p:pic>
    </p:spTree>
    <p:extLst>
      <p:ext uri="{BB962C8B-B14F-4D97-AF65-F5344CB8AC3E}">
        <p14:creationId xmlns:p14="http://schemas.microsoft.com/office/powerpoint/2010/main" val="3386737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B6290-7A85-458F-9C59-2272602500AF}"/>
              </a:ext>
            </a:extLst>
          </p:cNvPr>
          <p:cNvSpPr>
            <a:spLocks noGrp="1"/>
          </p:cNvSpPr>
          <p:nvPr>
            <p:ph type="title"/>
          </p:nvPr>
        </p:nvSpPr>
        <p:spPr/>
        <p:txBody>
          <a:bodyPr/>
          <a:lstStyle/>
          <a:p>
            <a:r>
              <a:rPr lang="en-US" dirty="0"/>
              <a:t>Pick Next MCNP Execution </a:t>
            </a:r>
          </a:p>
        </p:txBody>
      </p:sp>
      <p:pic>
        <p:nvPicPr>
          <p:cNvPr id="5" name="Picture 4">
            <a:extLst>
              <a:ext uri="{FF2B5EF4-FFF2-40B4-BE49-F238E27FC236}">
                <a16:creationId xmlns:a16="http://schemas.microsoft.com/office/drawing/2014/main" id="{F44BC681-2334-4C81-8D17-4B9930211E5B}"/>
              </a:ext>
            </a:extLst>
          </p:cNvPr>
          <p:cNvPicPr>
            <a:picLocks noChangeAspect="1"/>
          </p:cNvPicPr>
          <p:nvPr/>
        </p:nvPicPr>
        <p:blipFill rotWithShape="1">
          <a:blip r:embed="rId2"/>
          <a:srcRect t="10179" b="4637"/>
          <a:stretch/>
        </p:blipFill>
        <p:spPr>
          <a:xfrm>
            <a:off x="932767" y="1470239"/>
            <a:ext cx="7105027" cy="1774370"/>
          </a:xfrm>
          <a:prstGeom prst="rect">
            <a:avLst/>
          </a:prstGeom>
        </p:spPr>
      </p:pic>
      <p:sp>
        <p:nvSpPr>
          <p:cNvPr id="6" name="Rectangle 5">
            <a:extLst>
              <a:ext uri="{FF2B5EF4-FFF2-40B4-BE49-F238E27FC236}">
                <a16:creationId xmlns:a16="http://schemas.microsoft.com/office/drawing/2014/main" id="{ACD497ED-D0DC-4380-9A99-666A8CFC4453}"/>
              </a:ext>
            </a:extLst>
          </p:cNvPr>
          <p:cNvSpPr/>
          <p:nvPr/>
        </p:nvSpPr>
        <p:spPr bwMode="auto">
          <a:xfrm>
            <a:off x="4180114" y="1357027"/>
            <a:ext cx="2498273" cy="918087"/>
          </a:xfrm>
          <a:prstGeom prst="rect">
            <a:avLst/>
          </a:prstGeom>
          <a:noFill/>
          <a:ln w="38100">
            <a:solidFill>
              <a:srgbClr val="FF0000"/>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pic>
        <p:nvPicPr>
          <p:cNvPr id="7" name="Picture 6" descr="A screenshot of a cell phone&#10;&#10;Description automatically generated">
            <a:extLst>
              <a:ext uri="{FF2B5EF4-FFF2-40B4-BE49-F238E27FC236}">
                <a16:creationId xmlns:a16="http://schemas.microsoft.com/office/drawing/2014/main" id="{B1E22871-474C-428A-87E0-08CECA5C65BA}"/>
              </a:ext>
            </a:extLst>
          </p:cNvPr>
          <p:cNvPicPr>
            <a:picLocks noChangeAspect="1"/>
          </p:cNvPicPr>
          <p:nvPr/>
        </p:nvPicPr>
        <p:blipFill rotWithShape="1">
          <a:blip r:embed="rId3"/>
          <a:srcRect t="66148"/>
          <a:stretch/>
        </p:blipFill>
        <p:spPr>
          <a:xfrm>
            <a:off x="932767" y="3613392"/>
            <a:ext cx="7619999" cy="2321560"/>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9EAA9BF6-089E-49E6-BA61-BFF7F4EDD552}"/>
              </a:ext>
            </a:extLst>
          </p:cNvPr>
          <p:cNvPicPr>
            <a:picLocks noChangeAspect="1"/>
          </p:cNvPicPr>
          <p:nvPr/>
        </p:nvPicPr>
        <p:blipFill rotWithShape="1">
          <a:blip r:embed="rId3"/>
          <a:srcRect l="65800" t="67184" r="23266" b="31002"/>
          <a:stretch/>
        </p:blipFill>
        <p:spPr>
          <a:xfrm>
            <a:off x="1905001" y="3688080"/>
            <a:ext cx="833119" cy="119380"/>
          </a:xfrm>
          <a:prstGeom prst="rect">
            <a:avLst/>
          </a:prstGeom>
        </p:spPr>
      </p:pic>
    </p:spTree>
    <p:extLst>
      <p:ext uri="{BB962C8B-B14F-4D97-AF65-F5344CB8AC3E}">
        <p14:creationId xmlns:p14="http://schemas.microsoft.com/office/powerpoint/2010/main" val="16238633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8E07A-DB4D-45DA-A10B-CA96FB67D7C9}"/>
              </a:ext>
            </a:extLst>
          </p:cNvPr>
          <p:cNvSpPr>
            <a:spLocks noGrp="1"/>
          </p:cNvSpPr>
          <p:nvPr>
            <p:ph type="title"/>
          </p:nvPr>
        </p:nvSpPr>
        <p:spPr/>
        <p:txBody>
          <a:bodyPr/>
          <a:lstStyle/>
          <a:p>
            <a:r>
              <a:rPr lang="en-US" dirty="0"/>
              <a:t>Thirty More Queries</a:t>
            </a:r>
          </a:p>
        </p:txBody>
      </p:sp>
      <p:pic>
        <p:nvPicPr>
          <p:cNvPr id="7" name="Picture 6">
            <a:extLst>
              <a:ext uri="{FF2B5EF4-FFF2-40B4-BE49-F238E27FC236}">
                <a16:creationId xmlns:a16="http://schemas.microsoft.com/office/drawing/2014/main" id="{B3C105FC-C478-40F0-B854-C0AAE323B470}"/>
              </a:ext>
            </a:extLst>
          </p:cNvPr>
          <p:cNvPicPr>
            <a:picLocks noChangeAspect="1"/>
          </p:cNvPicPr>
          <p:nvPr/>
        </p:nvPicPr>
        <p:blipFill rotWithShape="1">
          <a:blip r:embed="rId2"/>
          <a:srcRect l="23072" t="8504" b="4637"/>
          <a:stretch/>
        </p:blipFill>
        <p:spPr>
          <a:xfrm>
            <a:off x="4449081" y="220136"/>
            <a:ext cx="2832155" cy="937505"/>
          </a:xfrm>
          <a:prstGeom prst="rect">
            <a:avLst/>
          </a:prstGeom>
        </p:spPr>
      </p:pic>
      <p:sp>
        <p:nvSpPr>
          <p:cNvPr id="9" name="TextBox 8">
            <a:extLst>
              <a:ext uri="{FF2B5EF4-FFF2-40B4-BE49-F238E27FC236}">
                <a16:creationId xmlns:a16="http://schemas.microsoft.com/office/drawing/2014/main" id="{632B48CA-4DA5-4EEE-9C27-2DB0C200B583}"/>
              </a:ext>
            </a:extLst>
          </p:cNvPr>
          <p:cNvSpPr txBox="1"/>
          <p:nvPr/>
        </p:nvSpPr>
        <p:spPr>
          <a:xfrm>
            <a:off x="7281236" y="406979"/>
            <a:ext cx="787395" cy="523220"/>
          </a:xfrm>
          <a:prstGeom prst="rect">
            <a:avLst/>
          </a:prstGeom>
          <a:noFill/>
        </p:spPr>
        <p:txBody>
          <a:bodyPr wrap="none" rtlCol="0">
            <a:spAutoFit/>
          </a:bodyPr>
          <a:lstStyle/>
          <a:p>
            <a:r>
              <a:rPr lang="en-US" sz="2800" dirty="0"/>
              <a:t>x 15</a:t>
            </a:r>
          </a:p>
        </p:txBody>
      </p:sp>
      <p:pic>
        <p:nvPicPr>
          <p:cNvPr id="5" name="Picture 4" descr="A picture containing screenshot&#10;&#10;Description automatically generated">
            <a:extLst>
              <a:ext uri="{FF2B5EF4-FFF2-40B4-BE49-F238E27FC236}">
                <a16:creationId xmlns:a16="http://schemas.microsoft.com/office/drawing/2014/main" id="{5622740B-1813-4901-BB99-6A1BCFA988A9}"/>
              </a:ext>
            </a:extLst>
          </p:cNvPr>
          <p:cNvPicPr>
            <a:picLocks noChangeAspect="1"/>
          </p:cNvPicPr>
          <p:nvPr/>
        </p:nvPicPr>
        <p:blipFill rotWithShape="1">
          <a:blip r:embed="rId3"/>
          <a:srcRect l="48213" t="65951"/>
          <a:stretch/>
        </p:blipFill>
        <p:spPr>
          <a:xfrm>
            <a:off x="1686561" y="2108200"/>
            <a:ext cx="6082800" cy="3599410"/>
          </a:xfrm>
          <a:prstGeom prst="rect">
            <a:avLst/>
          </a:prstGeom>
        </p:spPr>
      </p:pic>
      <p:pic>
        <p:nvPicPr>
          <p:cNvPr id="10" name="Picture 9" descr="A picture containing screenshot&#10;&#10;Description automatically generated">
            <a:extLst>
              <a:ext uri="{FF2B5EF4-FFF2-40B4-BE49-F238E27FC236}">
                <a16:creationId xmlns:a16="http://schemas.microsoft.com/office/drawing/2014/main" id="{D49C5539-0E9E-4D5A-9CF7-4DD4A76C6320}"/>
              </a:ext>
            </a:extLst>
          </p:cNvPr>
          <p:cNvPicPr>
            <a:picLocks noChangeAspect="1"/>
          </p:cNvPicPr>
          <p:nvPr/>
        </p:nvPicPr>
        <p:blipFill rotWithShape="1">
          <a:blip r:embed="rId3"/>
          <a:srcRect l="5298" t="1259" r="58601" b="95926"/>
          <a:stretch/>
        </p:blipFill>
        <p:spPr>
          <a:xfrm rot="5400000">
            <a:off x="6297365" y="3751649"/>
            <a:ext cx="2750952" cy="193040"/>
          </a:xfrm>
          <a:prstGeom prst="rect">
            <a:avLst/>
          </a:prstGeom>
        </p:spPr>
      </p:pic>
      <p:sp>
        <p:nvSpPr>
          <p:cNvPr id="11" name="Rectangle 10">
            <a:extLst>
              <a:ext uri="{FF2B5EF4-FFF2-40B4-BE49-F238E27FC236}">
                <a16:creationId xmlns:a16="http://schemas.microsoft.com/office/drawing/2014/main" id="{4BA40525-F3BB-4C85-806B-FB9286C163D8}"/>
              </a:ext>
            </a:extLst>
          </p:cNvPr>
          <p:cNvSpPr/>
          <p:nvPr/>
        </p:nvSpPr>
        <p:spPr bwMode="auto">
          <a:xfrm>
            <a:off x="7550468" y="2454593"/>
            <a:ext cx="59055" cy="68580"/>
          </a:xfrm>
          <a:prstGeom prst="rect">
            <a:avLst/>
          </a:prstGeom>
          <a:solidFill>
            <a:schemeClr val="bg1"/>
          </a:solidFill>
          <a:ln>
            <a:solidFill>
              <a:schemeClr val="bg1"/>
            </a:solid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Tree>
    <p:extLst>
      <p:ext uri="{BB962C8B-B14F-4D97-AF65-F5344CB8AC3E}">
        <p14:creationId xmlns:p14="http://schemas.microsoft.com/office/powerpoint/2010/main" val="10656699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76482-48B6-4C07-AA86-AA7352C203AF}"/>
              </a:ext>
            </a:extLst>
          </p:cNvPr>
          <p:cNvSpPr>
            <a:spLocks noGrp="1"/>
          </p:cNvSpPr>
          <p:nvPr>
            <p:ph type="title"/>
          </p:nvPr>
        </p:nvSpPr>
        <p:spPr/>
        <p:txBody>
          <a:bodyPr/>
          <a:lstStyle/>
          <a:p>
            <a:r>
              <a:rPr lang="en-US" dirty="0"/>
              <a:t>Design of TEX Experiment</a:t>
            </a:r>
          </a:p>
        </p:txBody>
      </p:sp>
      <p:sp>
        <p:nvSpPr>
          <p:cNvPr id="6" name="Content Placeholder 2">
            <a:extLst>
              <a:ext uri="{FF2B5EF4-FFF2-40B4-BE49-F238E27FC236}">
                <a16:creationId xmlns:a16="http://schemas.microsoft.com/office/drawing/2014/main" id="{9D727066-D3AD-4B3D-AA18-D94BFF91DF13}"/>
              </a:ext>
            </a:extLst>
          </p:cNvPr>
          <p:cNvSpPr txBox="1">
            <a:spLocks/>
          </p:cNvSpPr>
          <p:nvPr/>
        </p:nvSpPr>
        <p:spPr>
          <a:xfrm>
            <a:off x="4259707" y="1387789"/>
            <a:ext cx="5820940" cy="2708723"/>
          </a:xfrm>
          <a:prstGeom prst="rect">
            <a:avLst/>
          </a:prstGeom>
        </p:spPr>
        <p:txBody>
          <a:bodyPr>
            <a:normAutofit fontScale="92500" lnSpcReduction="20000"/>
          </a:bodyPr>
          <a:lst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smtClean="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pPr defTabSz="914400"/>
            <a:r>
              <a:rPr lang="en-US" dirty="0"/>
              <a:t>Design parameters:</a:t>
            </a:r>
          </a:p>
          <a:p>
            <a:pPr lvl="1" defTabSz="914400"/>
            <a:r>
              <a:rPr lang="en-US" dirty="0"/>
              <a:t>Thickness of polyethylene moderator</a:t>
            </a:r>
          </a:p>
          <a:p>
            <a:pPr lvl="1" defTabSz="914400"/>
            <a:r>
              <a:rPr lang="en-US" dirty="0"/>
              <a:t>Thickness of iron/manganese absorber</a:t>
            </a:r>
          </a:p>
          <a:p>
            <a:pPr lvl="1" defTabSz="914400"/>
            <a:r>
              <a:rPr lang="en-US" dirty="0"/>
              <a:t>Number of layers in stack</a:t>
            </a:r>
          </a:p>
          <a:p>
            <a:pPr defTabSz="914400"/>
            <a:r>
              <a:rPr lang="en-US" dirty="0"/>
              <a:t>Constraints:</a:t>
            </a:r>
          </a:p>
          <a:p>
            <a:pPr lvl="1" defTabSz="914400"/>
            <a:r>
              <a:rPr lang="en-US" dirty="0"/>
              <a:t>MCNP k</a:t>
            </a:r>
            <a:r>
              <a:rPr lang="en-US" baseline="-25000" dirty="0"/>
              <a:t>eff</a:t>
            </a:r>
            <a:r>
              <a:rPr lang="en-US" dirty="0"/>
              <a:t> = 1 ± 150 pcm</a:t>
            </a:r>
          </a:p>
          <a:p>
            <a:pPr lvl="1" defTabSz="914400"/>
            <a:r>
              <a:rPr lang="en-US" dirty="0"/>
              <a:t>Height/width ratio &lt; 2</a:t>
            </a:r>
          </a:p>
          <a:p>
            <a:pPr lvl="1" defTabSz="914400"/>
            <a:r>
              <a:rPr lang="en-US" dirty="0"/>
              <a:t>Separated stack k</a:t>
            </a:r>
            <a:r>
              <a:rPr lang="en-US" baseline="-25000" dirty="0"/>
              <a:t>eff </a:t>
            </a:r>
            <a:r>
              <a:rPr lang="en-US" dirty="0"/>
              <a:t>&lt; 0.9</a:t>
            </a:r>
          </a:p>
          <a:p>
            <a:pPr lvl="1" defTabSz="914400"/>
            <a:r>
              <a:rPr lang="en-US" dirty="0"/>
              <a:t>Weight</a:t>
            </a:r>
          </a:p>
          <a:p>
            <a:pPr lvl="1" defTabSz="914400"/>
            <a:endParaRPr lang="en-US" dirty="0"/>
          </a:p>
          <a:p>
            <a:pPr defTabSz="914400"/>
            <a:endParaRPr lang="en-US" dirty="0"/>
          </a:p>
        </p:txBody>
      </p:sp>
      <p:pic>
        <p:nvPicPr>
          <p:cNvPr id="7" name="Content Placeholder 9" descr="A close up of a logo&#10;&#10;Description automatically generated">
            <a:extLst>
              <a:ext uri="{FF2B5EF4-FFF2-40B4-BE49-F238E27FC236}">
                <a16:creationId xmlns:a16="http://schemas.microsoft.com/office/drawing/2014/main" id="{A423AA77-A5DF-4842-A677-D7EEEBEB4767}"/>
              </a:ext>
            </a:extLst>
          </p:cNvPr>
          <p:cNvPicPr>
            <a:picLocks noChangeAspect="1"/>
          </p:cNvPicPr>
          <p:nvPr/>
        </p:nvPicPr>
        <p:blipFill rotWithShape="1">
          <a:blip r:embed="rId2"/>
          <a:srcRect r="71740"/>
          <a:stretch/>
        </p:blipFill>
        <p:spPr>
          <a:xfrm>
            <a:off x="6367684" y="4136427"/>
            <a:ext cx="1604986" cy="2186790"/>
          </a:xfrm>
          <a:prstGeom prst="rect">
            <a:avLst/>
          </a:prstGeom>
        </p:spPr>
      </p:pic>
      <p:pic>
        <p:nvPicPr>
          <p:cNvPr id="8" name="Picture 7" descr="A close up of a logo&#10;&#10;Description automatically generated">
            <a:extLst>
              <a:ext uri="{FF2B5EF4-FFF2-40B4-BE49-F238E27FC236}">
                <a16:creationId xmlns:a16="http://schemas.microsoft.com/office/drawing/2014/main" id="{4AA64E26-B2EE-455A-86C2-2EA33DC24488}"/>
              </a:ext>
            </a:extLst>
          </p:cNvPr>
          <p:cNvPicPr>
            <a:picLocks noChangeAspect="1"/>
          </p:cNvPicPr>
          <p:nvPr/>
        </p:nvPicPr>
        <p:blipFill rotWithShape="1">
          <a:blip r:embed="rId2"/>
          <a:srcRect l="29590" t="12255" b="4343"/>
          <a:stretch/>
        </p:blipFill>
        <p:spPr>
          <a:xfrm>
            <a:off x="868030" y="4378051"/>
            <a:ext cx="4076884" cy="1867593"/>
          </a:xfrm>
          <a:prstGeom prst="rect">
            <a:avLst/>
          </a:prstGeom>
        </p:spPr>
      </p:pic>
      <p:sp>
        <p:nvSpPr>
          <p:cNvPr id="9" name="Content Placeholder 2">
            <a:extLst>
              <a:ext uri="{FF2B5EF4-FFF2-40B4-BE49-F238E27FC236}">
                <a16:creationId xmlns:a16="http://schemas.microsoft.com/office/drawing/2014/main" id="{5A33E27D-8B04-4884-8E4E-48FC257119C2}"/>
              </a:ext>
            </a:extLst>
          </p:cNvPr>
          <p:cNvSpPr txBox="1">
            <a:spLocks/>
          </p:cNvSpPr>
          <p:nvPr/>
        </p:nvSpPr>
        <p:spPr>
          <a:xfrm>
            <a:off x="4302222" y="2656037"/>
            <a:ext cx="4688840" cy="1722014"/>
          </a:xfrm>
          <a:prstGeom prst="rect">
            <a:avLst/>
          </a:prstGeom>
        </p:spPr>
        <p:txBody>
          <a:bodyPr>
            <a:normAutofit/>
          </a:bodyPr>
          <a:lst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smtClean="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pPr defTabSz="914400"/>
            <a:endParaRPr lang="en-US" dirty="0"/>
          </a:p>
        </p:txBody>
      </p:sp>
      <p:sp>
        <p:nvSpPr>
          <p:cNvPr id="10" name="Content Placeholder 2">
            <a:extLst>
              <a:ext uri="{FF2B5EF4-FFF2-40B4-BE49-F238E27FC236}">
                <a16:creationId xmlns:a16="http://schemas.microsoft.com/office/drawing/2014/main" id="{96A8F91A-3B04-46DA-A53B-F388CC9A4501}"/>
              </a:ext>
            </a:extLst>
          </p:cNvPr>
          <p:cNvSpPr txBox="1">
            <a:spLocks/>
          </p:cNvSpPr>
          <p:nvPr/>
        </p:nvSpPr>
        <p:spPr>
          <a:xfrm>
            <a:off x="112866" y="1319371"/>
            <a:ext cx="4076884" cy="4479086"/>
          </a:xfrm>
          <a:prstGeom prst="rect">
            <a:avLst/>
          </a:prstGeom>
        </p:spPr>
        <p:txBody>
          <a:bodyPr>
            <a:normAutofit/>
          </a:bodyPr>
          <a:lst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smtClean="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pPr defTabSz="914400"/>
            <a:r>
              <a:rPr lang="en-US" dirty="0"/>
              <a:t>Make a critical TEX that maximizes similarity with nuclear waste of Hanford Tank Farm</a:t>
            </a:r>
          </a:p>
          <a:p>
            <a:pPr lvl="1" defTabSz="914400"/>
            <a:r>
              <a:rPr lang="en-US" dirty="0"/>
              <a:t>For Whisper USL estimations</a:t>
            </a:r>
          </a:p>
          <a:p>
            <a:pPr defTabSz="914400"/>
            <a:endParaRPr lang="en-US" dirty="0"/>
          </a:p>
          <a:p>
            <a:pPr defTabSz="914400"/>
            <a:endParaRPr lang="en-US" dirty="0"/>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73308FF4-02DF-46F8-BD15-FD75B0E2FD7E}"/>
                  </a:ext>
                </a:extLst>
              </p:cNvPr>
              <p:cNvSpPr/>
              <p:nvPr/>
            </p:nvSpPr>
            <p:spPr>
              <a:xfrm>
                <a:off x="718333" y="3289430"/>
                <a:ext cx="2733504" cy="76899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𝑘</m:t>
                          </m:r>
                        </m:sub>
                      </m:sSub>
                      <m:r>
                        <a:rPr lang="en-US" i="0">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𝑆</m:t>
                              </m:r>
                            </m:e>
                            <m:sub>
                              <m:r>
                                <a:rPr lang="en-US" i="1">
                                  <a:latin typeface="Cambria Math" panose="02040503050406030204" pitchFamily="18" charset="0"/>
                                </a:rPr>
                                <m:t>𝐴</m:t>
                              </m:r>
                            </m:sub>
                          </m:sSub>
                          <m:sSub>
                            <m:sSubPr>
                              <m:ctrlPr>
                                <a:rPr lang="en-US" i="1">
                                  <a:latin typeface="Cambria Math" panose="02040503050406030204" pitchFamily="18" charset="0"/>
                                </a:rPr>
                              </m:ctrlPr>
                            </m:sSubPr>
                            <m:e>
                              <m:r>
                                <a:rPr lang="en-US" i="1">
                                  <a:latin typeface="Cambria Math" panose="02040503050406030204" pitchFamily="18" charset="0"/>
                                </a:rPr>
                                <m:t>𝑀</m:t>
                              </m:r>
                            </m:e>
                            <m:sub>
                              <m:r>
                                <a:rPr lang="en-US" i="1">
                                  <a:latin typeface="Cambria Math" panose="02040503050406030204" pitchFamily="18" charset="0"/>
                                </a:rPr>
                                <m:t>𝜎</m:t>
                              </m:r>
                            </m:sub>
                          </m:sSub>
                          <m:sSubSup>
                            <m:sSubSupPr>
                              <m:ctrlPr>
                                <a:rPr lang="en-US" i="1">
                                  <a:latin typeface="Cambria Math" panose="02040503050406030204" pitchFamily="18" charset="0"/>
                                </a:rPr>
                              </m:ctrlPr>
                            </m:sSubSupPr>
                            <m:e>
                              <m:r>
                                <a:rPr lang="en-US" i="1">
                                  <a:latin typeface="Cambria Math" panose="02040503050406030204" pitchFamily="18" charset="0"/>
                                </a:rPr>
                                <m:t>𝑆</m:t>
                              </m:r>
                            </m:e>
                            <m:sub>
                              <m:r>
                                <a:rPr lang="en-US" i="1">
                                  <a:latin typeface="Cambria Math" panose="02040503050406030204" pitchFamily="18" charset="0"/>
                                </a:rPr>
                                <m:t>𝐵</m:t>
                              </m:r>
                            </m:sub>
                            <m:sup>
                              <m:r>
                                <a:rPr lang="en-US" i="1">
                                  <a:latin typeface="Cambria Math" panose="02040503050406030204" pitchFamily="18" charset="0"/>
                                </a:rPr>
                                <m:t>𝑇</m:t>
                              </m:r>
                            </m:sup>
                          </m:sSubSup>
                        </m:num>
                        <m:den>
                          <m:rad>
                            <m:radPr>
                              <m:degHide m:val="on"/>
                              <m:ctrlPr>
                                <a:rPr lang="en-US" i="1">
                                  <a:latin typeface="Cambria Math" panose="02040503050406030204" pitchFamily="18" charset="0"/>
                                </a:rPr>
                              </m:ctrlPr>
                            </m:radPr>
                            <m:deg/>
                            <m:e>
                              <m:sSub>
                                <m:sSubPr>
                                  <m:ctrlPr>
                                    <a:rPr lang="en-US" i="1">
                                      <a:latin typeface="Cambria Math" panose="02040503050406030204" pitchFamily="18" charset="0"/>
                                    </a:rPr>
                                  </m:ctrlPr>
                                </m:sSubPr>
                                <m:e>
                                  <m:r>
                                    <a:rPr lang="en-US" i="1">
                                      <a:latin typeface="Cambria Math" panose="02040503050406030204" pitchFamily="18" charset="0"/>
                                    </a:rPr>
                                    <m:t>𝑆</m:t>
                                  </m:r>
                                </m:e>
                                <m:sub>
                                  <m:r>
                                    <a:rPr lang="en-US" i="1">
                                      <a:latin typeface="Cambria Math" panose="02040503050406030204" pitchFamily="18" charset="0"/>
                                    </a:rPr>
                                    <m:t>𝐴</m:t>
                                  </m:r>
                                </m:sub>
                              </m:sSub>
                              <m:sSub>
                                <m:sSubPr>
                                  <m:ctrlPr>
                                    <a:rPr lang="en-US" i="1">
                                      <a:latin typeface="Cambria Math" panose="02040503050406030204" pitchFamily="18" charset="0"/>
                                    </a:rPr>
                                  </m:ctrlPr>
                                </m:sSubPr>
                                <m:e>
                                  <m:r>
                                    <a:rPr lang="en-US" i="1">
                                      <a:latin typeface="Cambria Math" panose="02040503050406030204" pitchFamily="18" charset="0"/>
                                    </a:rPr>
                                    <m:t>𝑀</m:t>
                                  </m:r>
                                </m:e>
                                <m:sub>
                                  <m:r>
                                    <a:rPr lang="en-US" i="1">
                                      <a:latin typeface="Cambria Math" panose="02040503050406030204" pitchFamily="18" charset="0"/>
                                    </a:rPr>
                                    <m:t>𝜎</m:t>
                                  </m:r>
                                </m:sub>
                              </m:sSub>
                              <m:sSubSup>
                                <m:sSubSupPr>
                                  <m:ctrlPr>
                                    <a:rPr lang="en-US" i="1">
                                      <a:latin typeface="Cambria Math" panose="02040503050406030204" pitchFamily="18" charset="0"/>
                                    </a:rPr>
                                  </m:ctrlPr>
                                </m:sSubSupPr>
                                <m:e>
                                  <m:r>
                                    <a:rPr lang="en-US" i="1">
                                      <a:latin typeface="Cambria Math" panose="02040503050406030204" pitchFamily="18" charset="0"/>
                                    </a:rPr>
                                    <m:t>𝑆</m:t>
                                  </m:r>
                                </m:e>
                                <m:sub>
                                  <m:r>
                                    <a:rPr lang="en-US" i="1">
                                      <a:latin typeface="Cambria Math" panose="02040503050406030204" pitchFamily="18" charset="0"/>
                                    </a:rPr>
                                    <m:t>𝐴</m:t>
                                  </m:r>
                                </m:sub>
                                <m:sup>
                                  <m:r>
                                    <a:rPr lang="en-US" i="1">
                                      <a:latin typeface="Cambria Math" panose="02040503050406030204" pitchFamily="18" charset="0"/>
                                    </a:rPr>
                                    <m:t>𝑇</m:t>
                                  </m:r>
                                </m:sup>
                              </m:sSubSup>
                            </m:e>
                          </m:rad>
                          <m:rad>
                            <m:radPr>
                              <m:degHide m:val="on"/>
                              <m:ctrlPr>
                                <a:rPr lang="en-US" i="1">
                                  <a:latin typeface="Cambria Math" panose="02040503050406030204" pitchFamily="18" charset="0"/>
                                </a:rPr>
                              </m:ctrlPr>
                            </m:radPr>
                            <m:deg/>
                            <m:e>
                              <m:sSub>
                                <m:sSubPr>
                                  <m:ctrlPr>
                                    <a:rPr lang="en-US" i="1">
                                      <a:latin typeface="Cambria Math" panose="02040503050406030204" pitchFamily="18" charset="0"/>
                                    </a:rPr>
                                  </m:ctrlPr>
                                </m:sSubPr>
                                <m:e>
                                  <m:r>
                                    <a:rPr lang="en-US" i="1">
                                      <a:latin typeface="Cambria Math" panose="02040503050406030204" pitchFamily="18" charset="0"/>
                                    </a:rPr>
                                    <m:t>𝑆</m:t>
                                  </m:r>
                                </m:e>
                                <m:sub>
                                  <m:r>
                                    <a:rPr lang="en-US" i="1">
                                      <a:latin typeface="Cambria Math" panose="02040503050406030204" pitchFamily="18" charset="0"/>
                                    </a:rPr>
                                    <m:t>𝐵</m:t>
                                  </m:r>
                                </m:sub>
                              </m:sSub>
                              <m:sSub>
                                <m:sSubPr>
                                  <m:ctrlPr>
                                    <a:rPr lang="en-US" i="1">
                                      <a:latin typeface="Cambria Math" panose="02040503050406030204" pitchFamily="18" charset="0"/>
                                    </a:rPr>
                                  </m:ctrlPr>
                                </m:sSubPr>
                                <m:e>
                                  <m:r>
                                    <a:rPr lang="en-US" i="1">
                                      <a:latin typeface="Cambria Math" panose="02040503050406030204" pitchFamily="18" charset="0"/>
                                    </a:rPr>
                                    <m:t>𝑀</m:t>
                                  </m:r>
                                </m:e>
                                <m:sub>
                                  <m:r>
                                    <a:rPr lang="en-US" i="1">
                                      <a:latin typeface="Cambria Math" panose="02040503050406030204" pitchFamily="18" charset="0"/>
                                    </a:rPr>
                                    <m:t>𝜎</m:t>
                                  </m:r>
                                </m:sub>
                              </m:sSub>
                              <m:sSubSup>
                                <m:sSubSupPr>
                                  <m:ctrlPr>
                                    <a:rPr lang="en-US" i="1">
                                      <a:latin typeface="Cambria Math" panose="02040503050406030204" pitchFamily="18" charset="0"/>
                                    </a:rPr>
                                  </m:ctrlPr>
                                </m:sSubSupPr>
                                <m:e>
                                  <m:r>
                                    <a:rPr lang="en-US" i="1">
                                      <a:latin typeface="Cambria Math" panose="02040503050406030204" pitchFamily="18" charset="0"/>
                                    </a:rPr>
                                    <m:t>𝑆</m:t>
                                  </m:r>
                                </m:e>
                                <m:sub>
                                  <m:r>
                                    <a:rPr lang="en-US" i="1">
                                      <a:latin typeface="Cambria Math" panose="02040503050406030204" pitchFamily="18" charset="0"/>
                                    </a:rPr>
                                    <m:t>𝐵</m:t>
                                  </m:r>
                                </m:sub>
                                <m:sup>
                                  <m:r>
                                    <a:rPr lang="en-US" i="1">
                                      <a:latin typeface="Cambria Math" panose="02040503050406030204" pitchFamily="18" charset="0"/>
                                    </a:rPr>
                                    <m:t>𝑇</m:t>
                                  </m:r>
                                </m:sup>
                              </m:sSubSup>
                            </m:e>
                          </m:rad>
                          <m:r>
                            <a:rPr lang="en-US" i="0">
                              <a:latin typeface="Cambria Math" panose="02040503050406030204" pitchFamily="18" charset="0"/>
                            </a:rPr>
                            <m:t> </m:t>
                          </m:r>
                        </m:den>
                      </m:f>
                    </m:oMath>
                  </m:oMathPara>
                </a14:m>
                <a:endParaRPr lang="en-US" dirty="0"/>
              </a:p>
            </p:txBody>
          </p:sp>
        </mc:Choice>
        <mc:Fallback xmlns="">
          <p:sp>
            <p:nvSpPr>
              <p:cNvPr id="11" name="Rectangle 10">
                <a:extLst>
                  <a:ext uri="{FF2B5EF4-FFF2-40B4-BE49-F238E27FC236}">
                    <a16:creationId xmlns:a16="http://schemas.microsoft.com/office/drawing/2014/main" id="{73308FF4-02DF-46F8-BD15-FD75B0E2FD7E}"/>
                  </a:ext>
                </a:extLst>
              </p:cNvPr>
              <p:cNvSpPr>
                <a:spLocks noRot="1" noChangeAspect="1" noMove="1" noResize="1" noEditPoints="1" noAdjustHandles="1" noChangeArrowheads="1" noChangeShapeType="1" noTextEdit="1"/>
              </p:cNvSpPr>
              <p:nvPr/>
            </p:nvSpPr>
            <p:spPr>
              <a:xfrm>
                <a:off x="718333" y="3289430"/>
                <a:ext cx="2733504" cy="768993"/>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7985497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F39D3-1743-42E0-85C3-CA709DAE57CD}"/>
              </a:ext>
            </a:extLst>
          </p:cNvPr>
          <p:cNvSpPr>
            <a:spLocks noGrp="1"/>
          </p:cNvSpPr>
          <p:nvPr>
            <p:ph type="title"/>
          </p:nvPr>
        </p:nvSpPr>
        <p:spPr/>
        <p:txBody>
          <a:bodyPr/>
          <a:lstStyle/>
          <a:p>
            <a:r>
              <a:rPr lang="en-US" dirty="0"/>
              <a:t>Constrained Bayesian Optimization Results</a:t>
            </a:r>
          </a:p>
        </p:txBody>
      </p:sp>
      <p:sp>
        <p:nvSpPr>
          <p:cNvPr id="4" name="Slide Number Placeholder 3">
            <a:extLst>
              <a:ext uri="{FF2B5EF4-FFF2-40B4-BE49-F238E27FC236}">
                <a16:creationId xmlns:a16="http://schemas.microsoft.com/office/drawing/2014/main" id="{E16062DA-10C8-4EF7-95EA-ABB7CD0C8404}"/>
              </a:ext>
            </a:extLst>
          </p:cNvPr>
          <p:cNvSpPr>
            <a:spLocks noGrp="1"/>
          </p:cNvSpPr>
          <p:nvPr>
            <p:ph type="sldNum" sz="quarter" idx="12"/>
          </p:nvPr>
        </p:nvSpPr>
        <p:spPr/>
        <p:txBody>
          <a:bodyPr/>
          <a:lstStyle/>
          <a:p>
            <a:endParaRPr lang="en-US" dirty="0"/>
          </a:p>
        </p:txBody>
      </p:sp>
      <p:pic>
        <p:nvPicPr>
          <p:cNvPr id="10" name="Picture 9" descr="A screenshot of a cell phone&#10;&#10;Description automatically generated">
            <a:extLst>
              <a:ext uri="{FF2B5EF4-FFF2-40B4-BE49-F238E27FC236}">
                <a16:creationId xmlns:a16="http://schemas.microsoft.com/office/drawing/2014/main" id="{DACA788D-3A8F-4180-A473-8E2B0C3C96E4}"/>
              </a:ext>
            </a:extLst>
          </p:cNvPr>
          <p:cNvPicPr>
            <a:picLocks noChangeAspect="1"/>
          </p:cNvPicPr>
          <p:nvPr/>
        </p:nvPicPr>
        <p:blipFill rotWithShape="1">
          <a:blip r:embed="rId2"/>
          <a:srcRect b="34127"/>
          <a:stretch/>
        </p:blipFill>
        <p:spPr>
          <a:xfrm>
            <a:off x="762000" y="1513114"/>
            <a:ext cx="7619999" cy="4517571"/>
          </a:xfrm>
          <a:prstGeom prst="rect">
            <a:avLst/>
          </a:prstGeom>
        </p:spPr>
      </p:pic>
    </p:spTree>
    <p:extLst>
      <p:ext uri="{BB962C8B-B14F-4D97-AF65-F5344CB8AC3E}">
        <p14:creationId xmlns:p14="http://schemas.microsoft.com/office/powerpoint/2010/main" val="28203699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24550-3FDD-465E-818F-7F718ED52F6D}"/>
              </a:ext>
            </a:extLst>
          </p:cNvPr>
          <p:cNvSpPr>
            <a:spLocks noGrp="1"/>
          </p:cNvSpPr>
          <p:nvPr>
            <p:ph type="title"/>
          </p:nvPr>
        </p:nvSpPr>
        <p:spPr/>
        <p:txBody>
          <a:bodyPr/>
          <a:lstStyle/>
          <a:p>
            <a:r>
              <a:rPr lang="en-US" dirty="0"/>
              <a:t>MCNP Queries in Regions of Interest</a:t>
            </a:r>
          </a:p>
        </p:txBody>
      </p:sp>
      <p:sp>
        <p:nvSpPr>
          <p:cNvPr id="4" name="Slide Number Placeholder 3">
            <a:extLst>
              <a:ext uri="{FF2B5EF4-FFF2-40B4-BE49-F238E27FC236}">
                <a16:creationId xmlns:a16="http://schemas.microsoft.com/office/drawing/2014/main" id="{3A6F934F-ECB5-4A8A-86FE-BAC338EBFF37}"/>
              </a:ext>
            </a:extLst>
          </p:cNvPr>
          <p:cNvSpPr>
            <a:spLocks noGrp="1"/>
          </p:cNvSpPr>
          <p:nvPr>
            <p:ph type="sldNum" sz="quarter" idx="12"/>
          </p:nvPr>
        </p:nvSpPr>
        <p:spPr/>
        <p:txBody>
          <a:bodyPr/>
          <a:lstStyle/>
          <a:p>
            <a:fld id="{6F16F51E-98CA-4755-9ABF-9F6064B02426}" type="slidenum">
              <a:rPr lang="en-US" smtClean="0"/>
              <a:t>18</a:t>
            </a:fld>
            <a:endParaRPr lang="en-US" dirty="0"/>
          </a:p>
        </p:txBody>
      </p:sp>
      <p:pic>
        <p:nvPicPr>
          <p:cNvPr id="14" name="Content Placeholder 13" descr="A screenshot of a cell phone&#10;&#10;Description automatically generated">
            <a:extLst>
              <a:ext uri="{FF2B5EF4-FFF2-40B4-BE49-F238E27FC236}">
                <a16:creationId xmlns:a16="http://schemas.microsoft.com/office/drawing/2014/main" id="{385B46FD-03FA-45E5-B60F-1668271638C7}"/>
              </a:ext>
            </a:extLst>
          </p:cNvPr>
          <p:cNvPicPr>
            <a:picLocks noGrp="1" noChangeAspect="1"/>
          </p:cNvPicPr>
          <p:nvPr>
            <p:ph idx="1"/>
          </p:nvPr>
        </p:nvPicPr>
        <p:blipFill rotWithShape="1">
          <a:blip r:embed="rId2"/>
          <a:srcRect l="50998" t="66016"/>
          <a:stretch/>
        </p:blipFill>
        <p:spPr>
          <a:xfrm>
            <a:off x="1899406" y="2101668"/>
            <a:ext cx="5924307" cy="3697742"/>
          </a:xfrm>
        </p:spPr>
      </p:pic>
    </p:spTree>
    <p:extLst>
      <p:ext uri="{BB962C8B-B14F-4D97-AF65-F5344CB8AC3E}">
        <p14:creationId xmlns:p14="http://schemas.microsoft.com/office/powerpoint/2010/main" val="6326730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D67B6-4DC6-4386-AC79-E10B1C5FE8FC}"/>
              </a:ext>
            </a:extLst>
          </p:cNvPr>
          <p:cNvSpPr>
            <a:spLocks noGrp="1"/>
          </p:cNvSpPr>
          <p:nvPr>
            <p:ph type="title"/>
          </p:nvPr>
        </p:nvSpPr>
        <p:spPr/>
        <p:txBody>
          <a:bodyPr/>
          <a:lstStyle/>
          <a:p>
            <a:r>
              <a:rPr lang="en-US" dirty="0"/>
              <a:t>Levels of Categorical Variable</a:t>
            </a:r>
          </a:p>
        </p:txBody>
      </p:sp>
      <p:sp>
        <p:nvSpPr>
          <p:cNvPr id="4" name="Slide Number Placeholder 3">
            <a:extLst>
              <a:ext uri="{FF2B5EF4-FFF2-40B4-BE49-F238E27FC236}">
                <a16:creationId xmlns:a16="http://schemas.microsoft.com/office/drawing/2014/main" id="{CED13472-D557-42B4-AE30-1F465C9A3372}"/>
              </a:ext>
            </a:extLst>
          </p:cNvPr>
          <p:cNvSpPr>
            <a:spLocks noGrp="1"/>
          </p:cNvSpPr>
          <p:nvPr>
            <p:ph type="sldNum" sz="quarter" idx="12"/>
          </p:nvPr>
        </p:nvSpPr>
        <p:spPr/>
        <p:txBody>
          <a:bodyPr/>
          <a:lstStyle/>
          <a:p>
            <a:endParaRPr lang="en-US" dirty="0"/>
          </a:p>
        </p:txBody>
      </p:sp>
      <p:pic>
        <p:nvPicPr>
          <p:cNvPr id="6" name="Picture 5">
            <a:extLst>
              <a:ext uri="{FF2B5EF4-FFF2-40B4-BE49-F238E27FC236}">
                <a16:creationId xmlns:a16="http://schemas.microsoft.com/office/drawing/2014/main" id="{9AEF5600-2D5F-47E8-9A66-99C0F21DF689}"/>
              </a:ext>
            </a:extLst>
          </p:cNvPr>
          <p:cNvPicPr>
            <a:picLocks noChangeAspect="1"/>
          </p:cNvPicPr>
          <p:nvPr/>
        </p:nvPicPr>
        <p:blipFill>
          <a:blip r:embed="rId2"/>
          <a:stretch>
            <a:fillRect/>
          </a:stretch>
        </p:blipFill>
        <p:spPr>
          <a:xfrm>
            <a:off x="1171305" y="1688121"/>
            <a:ext cx="2499575" cy="4284785"/>
          </a:xfrm>
          <a:prstGeom prst="rect">
            <a:avLst/>
          </a:prstGeom>
        </p:spPr>
      </p:pic>
      <p:pic>
        <p:nvPicPr>
          <p:cNvPr id="8" name="Picture 7">
            <a:extLst>
              <a:ext uri="{FF2B5EF4-FFF2-40B4-BE49-F238E27FC236}">
                <a16:creationId xmlns:a16="http://schemas.microsoft.com/office/drawing/2014/main" id="{CBB43526-8CD5-4D5B-96E2-2EAF5EAC337A}"/>
              </a:ext>
            </a:extLst>
          </p:cNvPr>
          <p:cNvPicPr>
            <a:picLocks noChangeAspect="1"/>
          </p:cNvPicPr>
          <p:nvPr/>
        </p:nvPicPr>
        <p:blipFill>
          <a:blip r:embed="rId3"/>
          <a:stretch>
            <a:fillRect/>
          </a:stretch>
        </p:blipFill>
        <p:spPr>
          <a:xfrm>
            <a:off x="5351397" y="1688121"/>
            <a:ext cx="2574405" cy="4390293"/>
          </a:xfrm>
          <a:prstGeom prst="rect">
            <a:avLst/>
          </a:prstGeom>
        </p:spPr>
      </p:pic>
    </p:spTree>
    <p:extLst>
      <p:ext uri="{BB962C8B-B14F-4D97-AF65-F5344CB8AC3E}">
        <p14:creationId xmlns:p14="http://schemas.microsoft.com/office/powerpoint/2010/main" val="5004577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61257" y="1479624"/>
            <a:ext cx="8839200" cy="4906889"/>
          </a:xfrm>
        </p:spPr>
        <p:txBody>
          <a:bodyPr>
            <a:normAutofit fontScale="92500" lnSpcReduction="10000"/>
          </a:bodyPr>
          <a:lstStyle/>
          <a:p>
            <a:r>
              <a:rPr lang="en-US" dirty="0"/>
              <a:t>Must be optimal with respect to a variable (</a:t>
            </a:r>
            <a:r>
              <a:rPr lang="en-US" i="1" dirty="0"/>
              <a:t>objective</a:t>
            </a:r>
            <a:r>
              <a:rPr lang="en-US" dirty="0"/>
              <a:t>)</a:t>
            </a:r>
          </a:p>
          <a:p>
            <a:pPr lvl="1"/>
            <a:r>
              <a:rPr lang="en-US" dirty="0"/>
              <a:t>Intermediate fission fraction</a:t>
            </a:r>
          </a:p>
          <a:p>
            <a:pPr lvl="1"/>
            <a:r>
              <a:rPr lang="en-US" dirty="0"/>
              <a:t>EALF</a:t>
            </a:r>
          </a:p>
          <a:p>
            <a:pPr lvl="1"/>
            <a:r>
              <a:rPr lang="en-US" dirty="0"/>
              <a:t>Sensitivity to specific reaction of specific nuclide at specific energy range</a:t>
            </a:r>
          </a:p>
          <a:p>
            <a:pPr lvl="1"/>
            <a:r>
              <a:rPr lang="en-US" dirty="0"/>
              <a:t>Representativity of criticality safety application</a:t>
            </a:r>
          </a:p>
          <a:p>
            <a:pPr lvl="1"/>
            <a:r>
              <a:rPr lang="en-US" dirty="0"/>
              <a:t>…</a:t>
            </a:r>
          </a:p>
          <a:p>
            <a:r>
              <a:rPr lang="en-US" dirty="0"/>
              <a:t>Must respect constraints</a:t>
            </a:r>
          </a:p>
          <a:p>
            <a:pPr lvl="1"/>
            <a:r>
              <a:rPr lang="en-US" dirty="0"/>
              <a:t>Criticality</a:t>
            </a:r>
          </a:p>
          <a:p>
            <a:pPr lvl="1"/>
            <a:r>
              <a:rPr lang="en-US" dirty="0"/>
              <a:t>Height-to-diameter ratio</a:t>
            </a:r>
          </a:p>
          <a:p>
            <a:pPr lvl="1"/>
            <a:r>
              <a:rPr lang="en-US" dirty="0"/>
              <a:t>Weight</a:t>
            </a:r>
          </a:p>
          <a:p>
            <a:pPr lvl="1"/>
            <a:r>
              <a:rPr lang="en-US" dirty="0"/>
              <a:t>Cost</a:t>
            </a:r>
          </a:p>
          <a:p>
            <a:pPr lvl="1"/>
            <a:r>
              <a:rPr lang="en-US" dirty="0"/>
              <a:t>…</a:t>
            </a:r>
          </a:p>
          <a:p>
            <a:r>
              <a:rPr lang="en-US" dirty="0"/>
              <a:t>Designs simulated with Monte Carlo (MC) codes</a:t>
            </a:r>
          </a:p>
          <a:p>
            <a:r>
              <a:rPr lang="en-US" b="1" dirty="0"/>
              <a:t>Challenge</a:t>
            </a:r>
            <a:r>
              <a:rPr lang="en-US" dirty="0"/>
              <a:t>: Find best design with least code executions and least headache</a:t>
            </a:r>
          </a:p>
        </p:txBody>
      </p:sp>
      <p:sp>
        <p:nvSpPr>
          <p:cNvPr id="13" name="Title 12"/>
          <p:cNvSpPr>
            <a:spLocks noGrp="1"/>
          </p:cNvSpPr>
          <p:nvPr>
            <p:ph type="title"/>
          </p:nvPr>
        </p:nvSpPr>
        <p:spPr>
          <a:xfrm>
            <a:off x="457201" y="219509"/>
            <a:ext cx="8530683" cy="1008771"/>
          </a:xfrm>
        </p:spPr>
        <p:txBody>
          <a:bodyPr/>
          <a:lstStyle/>
          <a:p>
            <a:r>
              <a:rPr lang="en-US" dirty="0"/>
              <a:t>Integral Experiment Design Challenge</a:t>
            </a:r>
            <a:endParaRPr lang="en-US" sz="2400" b="0" dirty="0"/>
          </a:p>
        </p:txBody>
      </p:sp>
      <p:pic>
        <p:nvPicPr>
          <p:cNvPr id="4" name="Graphic 3" descr="Spinning Plates">
            <a:extLst>
              <a:ext uri="{FF2B5EF4-FFF2-40B4-BE49-F238E27FC236}">
                <a16:creationId xmlns:a16="http://schemas.microsoft.com/office/drawing/2014/main" id="{28D21678-5828-4646-8891-F38A2373F6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02828" y="3004458"/>
            <a:ext cx="1676400" cy="1676400"/>
          </a:xfrm>
          <a:prstGeom prst="rect">
            <a:avLst/>
          </a:prstGeom>
        </p:spPr>
      </p:pic>
    </p:spTree>
    <p:extLst>
      <p:ext uri="{BB962C8B-B14F-4D97-AF65-F5344CB8AC3E}">
        <p14:creationId xmlns:p14="http://schemas.microsoft.com/office/powerpoint/2010/main" val="26378048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21441-38FA-4957-8A54-C4FF6347ACE4}"/>
              </a:ext>
            </a:extLst>
          </p:cNvPr>
          <p:cNvSpPr>
            <a:spLocks noGrp="1"/>
          </p:cNvSpPr>
          <p:nvPr>
            <p:ph type="title"/>
          </p:nvPr>
        </p:nvSpPr>
        <p:spPr/>
        <p:txBody>
          <a:bodyPr/>
          <a:lstStyle/>
          <a:p>
            <a:r>
              <a:rPr lang="en-US" dirty="0"/>
              <a:t>Search Through Design Space</a:t>
            </a:r>
          </a:p>
        </p:txBody>
      </p:sp>
      <p:pic>
        <p:nvPicPr>
          <p:cNvPr id="6" name="Content Placeholder 5" descr="A close up of a logo&#10;&#10;Description automatically generated">
            <a:extLst>
              <a:ext uri="{FF2B5EF4-FFF2-40B4-BE49-F238E27FC236}">
                <a16:creationId xmlns:a16="http://schemas.microsoft.com/office/drawing/2014/main" id="{D1B67BA7-B4B3-4F49-A75C-DCE971929AED}"/>
              </a:ext>
            </a:extLst>
          </p:cNvPr>
          <p:cNvPicPr>
            <a:picLocks noGrp="1" noChangeAspect="1"/>
          </p:cNvPicPr>
          <p:nvPr>
            <p:ph idx="1"/>
          </p:nvPr>
        </p:nvPicPr>
        <p:blipFill>
          <a:blip r:embed="rId2"/>
          <a:stretch>
            <a:fillRect/>
          </a:stretch>
        </p:blipFill>
        <p:spPr>
          <a:xfrm>
            <a:off x="2390539" y="3231938"/>
            <a:ext cx="4362921" cy="2776241"/>
          </a:xfrm>
        </p:spPr>
      </p:pic>
      <p:sp>
        <p:nvSpPr>
          <p:cNvPr id="4" name="Slide Number Placeholder 3">
            <a:extLst>
              <a:ext uri="{FF2B5EF4-FFF2-40B4-BE49-F238E27FC236}">
                <a16:creationId xmlns:a16="http://schemas.microsoft.com/office/drawing/2014/main" id="{CD6F6986-4B47-430C-9108-2BEC99A3D6E6}"/>
              </a:ext>
            </a:extLst>
          </p:cNvPr>
          <p:cNvSpPr>
            <a:spLocks noGrp="1"/>
          </p:cNvSpPr>
          <p:nvPr>
            <p:ph type="sldNum" sz="quarter" idx="12"/>
          </p:nvPr>
        </p:nvSpPr>
        <p:spPr/>
        <p:txBody>
          <a:bodyPr/>
          <a:lstStyle/>
          <a:p>
            <a:fld id="{6F16F51E-98CA-4755-9ABF-9F6064B02426}" type="slidenum">
              <a:rPr lang="en-US" smtClean="0"/>
              <a:t>20</a:t>
            </a:fld>
            <a:endParaRPr lang="en-US" dirty="0"/>
          </a:p>
        </p:txBody>
      </p:sp>
      <p:pic>
        <p:nvPicPr>
          <p:cNvPr id="8" name="Picture 7" descr="A screenshot of a cell phone&#10;&#10;Description automatically generated">
            <a:extLst>
              <a:ext uri="{FF2B5EF4-FFF2-40B4-BE49-F238E27FC236}">
                <a16:creationId xmlns:a16="http://schemas.microsoft.com/office/drawing/2014/main" id="{86072CB8-E28C-46FE-8006-F9DF4D614384}"/>
              </a:ext>
            </a:extLst>
          </p:cNvPr>
          <p:cNvPicPr>
            <a:picLocks noChangeAspect="1"/>
          </p:cNvPicPr>
          <p:nvPr/>
        </p:nvPicPr>
        <p:blipFill>
          <a:blip r:embed="rId3"/>
          <a:stretch>
            <a:fillRect/>
          </a:stretch>
        </p:blipFill>
        <p:spPr>
          <a:xfrm>
            <a:off x="80431" y="2012422"/>
            <a:ext cx="4491568" cy="607996"/>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B391B2F6-E14D-484A-AA4A-72E72E4AC57B}"/>
              </a:ext>
            </a:extLst>
          </p:cNvPr>
          <p:cNvPicPr>
            <a:picLocks noChangeAspect="1"/>
          </p:cNvPicPr>
          <p:nvPr/>
        </p:nvPicPr>
        <p:blipFill>
          <a:blip r:embed="rId4"/>
          <a:stretch>
            <a:fillRect/>
          </a:stretch>
        </p:blipFill>
        <p:spPr>
          <a:xfrm>
            <a:off x="4516445" y="1837495"/>
            <a:ext cx="4474029" cy="957849"/>
          </a:xfrm>
          <a:prstGeom prst="rect">
            <a:avLst/>
          </a:prstGeom>
        </p:spPr>
      </p:pic>
      <p:sp>
        <p:nvSpPr>
          <p:cNvPr id="3" name="TextBox 2">
            <a:extLst>
              <a:ext uri="{FF2B5EF4-FFF2-40B4-BE49-F238E27FC236}">
                <a16:creationId xmlns:a16="http://schemas.microsoft.com/office/drawing/2014/main" id="{20329604-025A-480E-BEFF-584A23D47741}"/>
              </a:ext>
            </a:extLst>
          </p:cNvPr>
          <p:cNvSpPr txBox="1"/>
          <p:nvPr/>
        </p:nvSpPr>
        <p:spPr>
          <a:xfrm>
            <a:off x="7043209" y="4250726"/>
            <a:ext cx="1241237" cy="369332"/>
          </a:xfrm>
          <a:prstGeom prst="rect">
            <a:avLst/>
          </a:prstGeom>
          <a:noFill/>
        </p:spPr>
        <p:txBody>
          <a:bodyPr wrap="none" rtlCol="0">
            <a:spAutoFit/>
          </a:bodyPr>
          <a:lstStyle/>
          <a:p>
            <a:r>
              <a:rPr lang="en-US" dirty="0"/>
              <a:t>Constraints</a:t>
            </a:r>
          </a:p>
        </p:txBody>
      </p:sp>
      <p:cxnSp>
        <p:nvCxnSpPr>
          <p:cNvPr id="7" name="Straight Arrow Connector 6">
            <a:extLst>
              <a:ext uri="{FF2B5EF4-FFF2-40B4-BE49-F238E27FC236}">
                <a16:creationId xmlns:a16="http://schemas.microsoft.com/office/drawing/2014/main" id="{9EE52064-B4B7-41AB-95EC-FB0AB10E1D6F}"/>
              </a:ext>
            </a:extLst>
          </p:cNvPr>
          <p:cNvCxnSpPr>
            <a:endCxn id="3" idx="1"/>
          </p:cNvCxnSpPr>
          <p:nvPr/>
        </p:nvCxnSpPr>
        <p:spPr>
          <a:xfrm>
            <a:off x="6068786" y="3897086"/>
            <a:ext cx="974423" cy="538306"/>
          </a:xfrm>
          <a:prstGeom prst="straightConnector1">
            <a:avLst/>
          </a:prstGeom>
          <a:ln w="28575" cmpd="sng">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9BCDD581-CE24-4F59-8BB7-C3DF7B0E80D3}"/>
              </a:ext>
            </a:extLst>
          </p:cNvPr>
          <p:cNvCxnSpPr>
            <a:endCxn id="3" idx="1"/>
          </p:cNvCxnSpPr>
          <p:nvPr/>
        </p:nvCxnSpPr>
        <p:spPr>
          <a:xfrm flipV="1">
            <a:off x="6477000" y="4435392"/>
            <a:ext cx="566209" cy="495838"/>
          </a:xfrm>
          <a:prstGeom prst="straightConnector1">
            <a:avLst/>
          </a:prstGeom>
          <a:ln w="28575" cmpd="sng">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619721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21441-38FA-4957-8A54-C4FF6347ACE4}"/>
              </a:ext>
            </a:extLst>
          </p:cNvPr>
          <p:cNvSpPr>
            <a:spLocks noGrp="1"/>
          </p:cNvSpPr>
          <p:nvPr>
            <p:ph type="title"/>
          </p:nvPr>
        </p:nvSpPr>
        <p:spPr/>
        <p:txBody>
          <a:bodyPr/>
          <a:lstStyle/>
          <a:p>
            <a:r>
              <a:rPr lang="en-US" dirty="0"/>
              <a:t>Search Through Design Space</a:t>
            </a:r>
          </a:p>
        </p:txBody>
      </p:sp>
      <p:sp>
        <p:nvSpPr>
          <p:cNvPr id="4" name="Slide Number Placeholder 3">
            <a:extLst>
              <a:ext uri="{FF2B5EF4-FFF2-40B4-BE49-F238E27FC236}">
                <a16:creationId xmlns:a16="http://schemas.microsoft.com/office/drawing/2014/main" id="{CD6F6986-4B47-430C-9108-2BEC99A3D6E6}"/>
              </a:ext>
            </a:extLst>
          </p:cNvPr>
          <p:cNvSpPr>
            <a:spLocks noGrp="1"/>
          </p:cNvSpPr>
          <p:nvPr>
            <p:ph type="sldNum" sz="quarter" idx="12"/>
          </p:nvPr>
        </p:nvSpPr>
        <p:spPr/>
        <p:txBody>
          <a:bodyPr/>
          <a:lstStyle/>
          <a:p>
            <a:endParaRPr lang="en-US" dirty="0"/>
          </a:p>
        </p:txBody>
      </p:sp>
      <p:pic>
        <p:nvPicPr>
          <p:cNvPr id="12" name="Picture 11" descr="A screenshot of a cell phone&#10;&#10;Description automatically generated">
            <a:extLst>
              <a:ext uri="{FF2B5EF4-FFF2-40B4-BE49-F238E27FC236}">
                <a16:creationId xmlns:a16="http://schemas.microsoft.com/office/drawing/2014/main" id="{79AE80F0-D88E-4EC9-8E75-20A7EB547F07}"/>
              </a:ext>
            </a:extLst>
          </p:cNvPr>
          <p:cNvPicPr>
            <a:picLocks noChangeAspect="1"/>
          </p:cNvPicPr>
          <p:nvPr/>
        </p:nvPicPr>
        <p:blipFill>
          <a:blip r:embed="rId2"/>
          <a:stretch>
            <a:fillRect/>
          </a:stretch>
        </p:blipFill>
        <p:spPr>
          <a:xfrm>
            <a:off x="5270859" y="1417944"/>
            <a:ext cx="3721903" cy="2481268"/>
          </a:xfrm>
          <a:prstGeom prst="rect">
            <a:avLst/>
          </a:prstGeom>
        </p:spPr>
      </p:pic>
      <p:pic>
        <p:nvPicPr>
          <p:cNvPr id="14" name="Picture 13" descr="A screenshot of a cell phone&#10;&#10;Description automatically generated">
            <a:extLst>
              <a:ext uri="{FF2B5EF4-FFF2-40B4-BE49-F238E27FC236}">
                <a16:creationId xmlns:a16="http://schemas.microsoft.com/office/drawing/2014/main" id="{1690F3B5-8425-45A6-A802-6885DCAA8240}"/>
              </a:ext>
            </a:extLst>
          </p:cNvPr>
          <p:cNvPicPr>
            <a:picLocks noChangeAspect="1"/>
          </p:cNvPicPr>
          <p:nvPr/>
        </p:nvPicPr>
        <p:blipFill>
          <a:blip r:embed="rId3"/>
          <a:stretch>
            <a:fillRect/>
          </a:stretch>
        </p:blipFill>
        <p:spPr>
          <a:xfrm>
            <a:off x="5270860" y="3899212"/>
            <a:ext cx="3721902" cy="2481268"/>
          </a:xfrm>
          <a:prstGeom prst="rect">
            <a:avLst/>
          </a:prstGeom>
        </p:spPr>
      </p:pic>
      <p:pic>
        <p:nvPicPr>
          <p:cNvPr id="15" name="Picture 14">
            <a:extLst>
              <a:ext uri="{FF2B5EF4-FFF2-40B4-BE49-F238E27FC236}">
                <a16:creationId xmlns:a16="http://schemas.microsoft.com/office/drawing/2014/main" id="{D5C575BF-2A35-4D57-904B-4CAF16FE27E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70114" y="2150994"/>
            <a:ext cx="4484914" cy="3185205"/>
          </a:xfrm>
          <a:prstGeom prst="rect">
            <a:avLst/>
          </a:prstGeom>
          <a:noFill/>
          <a:ln>
            <a:noFill/>
          </a:ln>
        </p:spPr>
      </p:pic>
    </p:spTree>
    <p:extLst>
      <p:ext uri="{BB962C8B-B14F-4D97-AF65-F5344CB8AC3E}">
        <p14:creationId xmlns:p14="http://schemas.microsoft.com/office/powerpoint/2010/main" val="38151501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F6E2A-5871-4D2C-A17A-BD2572087CB6}"/>
              </a:ext>
            </a:extLst>
          </p:cNvPr>
          <p:cNvSpPr>
            <a:spLocks noGrp="1"/>
          </p:cNvSpPr>
          <p:nvPr>
            <p:ph type="title"/>
          </p:nvPr>
        </p:nvSpPr>
        <p:spPr/>
        <p:txBody>
          <a:bodyPr/>
          <a:lstStyle/>
          <a:p>
            <a:r>
              <a:rPr lang="en-US" dirty="0"/>
              <a:t>Conclusions</a:t>
            </a:r>
          </a:p>
        </p:txBody>
      </p:sp>
      <p:sp>
        <p:nvSpPr>
          <p:cNvPr id="4" name="Slide Number Placeholder 3">
            <a:extLst>
              <a:ext uri="{FF2B5EF4-FFF2-40B4-BE49-F238E27FC236}">
                <a16:creationId xmlns:a16="http://schemas.microsoft.com/office/drawing/2014/main" id="{72BA40B7-8B0E-4932-AE4A-740EEBF7644C}"/>
              </a:ext>
            </a:extLst>
          </p:cNvPr>
          <p:cNvSpPr>
            <a:spLocks noGrp="1"/>
          </p:cNvSpPr>
          <p:nvPr>
            <p:ph type="sldNum" sz="quarter" idx="12"/>
          </p:nvPr>
        </p:nvSpPr>
        <p:spPr/>
        <p:txBody>
          <a:bodyPr/>
          <a:lstStyle/>
          <a:p>
            <a:fld id="{6F16F51E-98CA-4755-9ABF-9F6064B02426}" type="slidenum">
              <a:rPr lang="en-US" smtClean="0"/>
              <a:t>22</a:t>
            </a:fld>
            <a:endParaRPr lang="en-US" dirty="0"/>
          </a:p>
        </p:txBody>
      </p:sp>
      <p:sp>
        <p:nvSpPr>
          <p:cNvPr id="13" name="Rectangle 7">
            <a:extLst>
              <a:ext uri="{FF2B5EF4-FFF2-40B4-BE49-F238E27FC236}">
                <a16:creationId xmlns:a16="http://schemas.microsoft.com/office/drawing/2014/main" id="{FC531A96-E9DD-46F1-89CE-3D3AD60DAE1A}"/>
              </a:ext>
            </a:extLst>
          </p:cNvPr>
          <p:cNvSpPr>
            <a:spLocks noChangeArrowheads="1"/>
          </p:cNvSpPr>
          <p:nvPr/>
        </p:nvSpPr>
        <p:spPr bwMode="auto">
          <a:xfrm>
            <a:off x="0" y="5983845"/>
            <a:ext cx="9144000" cy="369332"/>
          </a:xfrm>
          <a:prstGeom prst="rect">
            <a:avLst/>
          </a:prstGeom>
          <a:solidFill>
            <a:schemeClr val="accent1">
              <a:lumMod val="75000"/>
            </a:schemeClr>
          </a:solidFill>
          <a:ln w="9525">
            <a:noFill/>
            <a:miter lim="800000"/>
            <a:headEnd/>
            <a:tailEnd/>
          </a:ln>
        </p:spPr>
        <p:txBody>
          <a:bodyPr wrap="square" anchor="b" anchorCtr="0">
            <a:spAutoFit/>
          </a:bodyPr>
          <a:lstStyle/>
          <a:p>
            <a:pPr algn="ctr" eaLnBrk="0" hangingPunct="0"/>
            <a:r>
              <a:rPr lang="en-US" dirty="0">
                <a:solidFill>
                  <a:schemeClr val="bg1"/>
                </a:solidFill>
                <a:latin typeface="Calibri" panose="020F0502020204030204" pitchFamily="34" charset="0"/>
                <a:cs typeface="Calibri" panose="020F0502020204030204" pitchFamily="34" charset="0"/>
              </a:rPr>
              <a:t>Questions?</a:t>
            </a:r>
          </a:p>
        </p:txBody>
      </p:sp>
      <p:sp>
        <p:nvSpPr>
          <p:cNvPr id="3" name="TextBox 2">
            <a:extLst>
              <a:ext uri="{FF2B5EF4-FFF2-40B4-BE49-F238E27FC236}">
                <a16:creationId xmlns:a16="http://schemas.microsoft.com/office/drawing/2014/main" id="{A8BC290B-43D4-4B1A-BCDB-7AF646133414}"/>
              </a:ext>
            </a:extLst>
          </p:cNvPr>
          <p:cNvSpPr txBox="1"/>
          <p:nvPr/>
        </p:nvSpPr>
        <p:spPr>
          <a:xfrm>
            <a:off x="157480" y="1373296"/>
            <a:ext cx="9103360" cy="4770537"/>
          </a:xfrm>
          <a:prstGeom prst="rect">
            <a:avLst/>
          </a:prstGeom>
          <a:noFill/>
        </p:spPr>
        <p:txBody>
          <a:bodyPr wrap="square" rtlCol="0">
            <a:spAutoFit/>
          </a:bodyPr>
          <a:lstStyle/>
          <a:p>
            <a:pPr marL="457200" indent="-457200">
              <a:buFont typeface="Arial" panose="020B0604020202020204" pitchFamily="34" charset="0"/>
              <a:buChar char="•"/>
            </a:pPr>
            <a:r>
              <a:rPr lang="en-US" sz="2400" dirty="0"/>
              <a:t>GP &amp; Bayesian Optimization allows for efficient experiment design</a:t>
            </a:r>
          </a:p>
          <a:p>
            <a:pPr marL="457200" indent="-457200">
              <a:buFont typeface="Arial" panose="020B0604020202020204" pitchFamily="34" charset="0"/>
              <a:buChar char="•"/>
            </a:pPr>
            <a:r>
              <a:rPr lang="en-US" sz="2400" dirty="0"/>
              <a:t>Challenges: </a:t>
            </a:r>
          </a:p>
          <a:p>
            <a:pPr marL="914400" lvl="1" indent="-457200">
              <a:buFont typeface="Arial" panose="020B0604020202020204" pitchFamily="34" charset="0"/>
              <a:buChar char="•"/>
            </a:pPr>
            <a:r>
              <a:rPr lang="en-US" sz="2400" dirty="0"/>
              <a:t>High dimensional design spaces</a:t>
            </a:r>
          </a:p>
          <a:p>
            <a:pPr marL="914400" lvl="1" indent="-457200">
              <a:buFont typeface="Arial" panose="020B0604020202020204" pitchFamily="34" charset="0"/>
              <a:buChar char="•"/>
            </a:pPr>
            <a:r>
              <a:rPr lang="en-US" sz="2400" dirty="0"/>
              <a:t>Mixed qualitative/quantitative variables</a:t>
            </a:r>
          </a:p>
          <a:p>
            <a:pPr marL="457200" indent="-457200">
              <a:buFont typeface="Arial" panose="020B0604020202020204" pitchFamily="34" charset="0"/>
              <a:buChar char="•"/>
            </a:pPr>
            <a:r>
              <a:rPr lang="en-US" sz="2400" dirty="0"/>
              <a:t>Current work: Bayesian neural networks</a:t>
            </a:r>
          </a:p>
          <a:p>
            <a:pPr marL="914400" lvl="1" indent="-457200">
              <a:buFont typeface="Arial" panose="020B0604020202020204" pitchFamily="34" charset="0"/>
              <a:buChar char="•"/>
            </a:pPr>
            <a:r>
              <a:rPr lang="en-US" sz="2400" dirty="0"/>
              <a:t>Scales linearly with size of training data</a:t>
            </a:r>
          </a:p>
          <a:p>
            <a:pPr marL="914400" lvl="1" indent="-457200">
              <a:buFont typeface="Arial" panose="020B0604020202020204" pitchFamily="34" charset="0"/>
              <a:buChar char="•"/>
            </a:pPr>
            <a:r>
              <a:rPr lang="en-US" sz="2400" dirty="0"/>
              <a:t>Easily accommodates mixed Q/Q variables</a:t>
            </a:r>
          </a:p>
          <a:p>
            <a:endParaRPr lang="en-US" sz="2800" b="1" dirty="0"/>
          </a:p>
          <a:p>
            <a:r>
              <a:rPr lang="en-US" sz="2800" b="1" dirty="0"/>
              <a:t>Reference:</a:t>
            </a:r>
            <a:endParaRPr lang="en-US" sz="2000" dirty="0"/>
          </a:p>
          <a:p>
            <a:pPr lvl="1"/>
            <a:r>
              <a:rPr lang="en-US" sz="2000" dirty="0"/>
              <a:t>Constrained Bayesian optimization of criticality experiments</a:t>
            </a:r>
          </a:p>
          <a:p>
            <a:pPr lvl="1"/>
            <a:r>
              <a:rPr lang="en-US" sz="2000" dirty="0"/>
              <a:t>D Siefman, C Percher, J Norris, A Kersting, D Heinrichs</a:t>
            </a:r>
          </a:p>
          <a:p>
            <a:pPr lvl="1"/>
            <a:r>
              <a:rPr lang="en-US" sz="2000" i="1" dirty="0"/>
              <a:t>Annals of Nuclear Energy </a:t>
            </a:r>
            <a:r>
              <a:rPr lang="en-US" sz="2000" b="1" dirty="0"/>
              <a:t>151</a:t>
            </a:r>
            <a:r>
              <a:rPr lang="en-US" sz="2000" dirty="0"/>
              <a:t> (2021)</a:t>
            </a:r>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9174488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0" y="4527171"/>
            <a:ext cx="4399351" cy="1569660"/>
          </a:xfrm>
          <a:prstGeom prst="rect">
            <a:avLst/>
          </a:prstGeom>
        </p:spPr>
        <p:txBody>
          <a:bodyPr wrap="square" anchor="b" anchorCtr="0">
            <a:spAutoFit/>
          </a:bodyPr>
          <a:lstStyle/>
          <a:p>
            <a:r>
              <a:rPr lang="en-US" sz="800" b="1" dirty="0">
                <a:solidFill>
                  <a:schemeClr val="bg1"/>
                </a:solidFill>
              </a:rPr>
              <a:t>Disclaimer</a:t>
            </a:r>
          </a:p>
          <a:p>
            <a:r>
              <a:rPr lang="en-US" sz="800" dirty="0">
                <a:solidFill>
                  <a:schemeClr val="bg1"/>
                </a:solidFill>
              </a:rPr>
              <a:t>This document was prepared as an account of work sponsored by an agency of the United States government. Neither the United States government nor Lawrence Livermore National Security, LLC, nor any of their employees makes any warranty, expressed or implied, or assumes any legal liability or responsibility for the accuracy, completeness, or usefulness of any information, apparatus, product, or process disclosed, or represents that its use would not infringe privately owned rights. Reference herein to any specific commercial product, process, or service by trade name, trademark, manufacturer, or otherwise does not necessarily constitute or imply its endorsement, recommendation, or favoring by the United States government or Lawrence Livermore National Security, LLC. The views and opinions of authors expressed herein do not necessarily state or reflect those of the United States government or Lawrence Livermore National Security, LLC, and shall not be used for advertising or product endorsement purposes.</a:t>
            </a:r>
            <a:endParaRPr lang="en-US" sz="1050" b="0" i="0" dirty="0">
              <a:solidFill>
                <a:schemeClr val="bg1"/>
              </a:solidFill>
              <a:effectLst/>
              <a:latin typeface="Open Sans" panose="020B0606030504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3EFA9-5ECE-4DFB-B504-0829AB1389FF}"/>
              </a:ext>
            </a:extLst>
          </p:cNvPr>
          <p:cNvSpPr>
            <a:spLocks noGrp="1"/>
          </p:cNvSpPr>
          <p:nvPr>
            <p:ph type="title"/>
          </p:nvPr>
        </p:nvSpPr>
        <p:spPr/>
        <p:txBody>
          <a:bodyPr/>
          <a:lstStyle/>
          <a:p>
            <a:r>
              <a:rPr lang="en-US" dirty="0"/>
              <a:t>Gaussian Process</a:t>
            </a:r>
            <a:br>
              <a:rPr lang="en-US" dirty="0"/>
            </a:br>
            <a:r>
              <a:rPr lang="en-US" sz="2400" b="0" dirty="0"/>
              <a:t>(Kriging Metamodel</a:t>
            </a:r>
            <a:r>
              <a:rPr lang="en-US" sz="2400" b="0" baseline="30000" dirty="0"/>
              <a:t>1</a:t>
            </a:r>
            <a:r>
              <a:rPr lang="en-US" sz="2400" b="0" dirty="0"/>
              <a:t>)</a:t>
            </a:r>
            <a:endParaRPr lang="en-US" b="0" dirty="0"/>
          </a:p>
        </p:txBody>
      </p:sp>
      <p:sp>
        <p:nvSpPr>
          <p:cNvPr id="3" name="Content Placeholder 2">
            <a:extLst>
              <a:ext uri="{FF2B5EF4-FFF2-40B4-BE49-F238E27FC236}">
                <a16:creationId xmlns:a16="http://schemas.microsoft.com/office/drawing/2014/main" id="{3D92D50B-CABF-49D1-B7B8-839C3203CC96}"/>
              </a:ext>
            </a:extLst>
          </p:cNvPr>
          <p:cNvSpPr txBox="1">
            <a:spLocks/>
          </p:cNvSpPr>
          <p:nvPr/>
        </p:nvSpPr>
        <p:spPr>
          <a:xfrm>
            <a:off x="301218" y="1485364"/>
            <a:ext cx="8629362" cy="4281904"/>
          </a:xfrm>
          <a:prstGeom prst="rect">
            <a:avLst/>
          </a:prstGeom>
        </p:spPr>
        <p:txBody>
          <a:bodyPr>
            <a:normAutofit fontScale="92500"/>
          </a:bodyPr>
          <a:lst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smtClean="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pPr defTabSz="914400"/>
            <a:r>
              <a:rPr lang="en-US" dirty="0"/>
              <a:t>Similar designs have similar underlying physics</a:t>
            </a:r>
          </a:p>
          <a:p>
            <a:pPr lvl="1" defTabSz="914400"/>
            <a:r>
              <a:rPr lang="en-US" dirty="0"/>
              <a:t>Highly correlated because the physics is the same</a:t>
            </a:r>
          </a:p>
          <a:p>
            <a:pPr lvl="1" defTabSz="914400"/>
            <a:r>
              <a:rPr lang="en-US" dirty="0"/>
              <a:t>Example: If I know k</a:t>
            </a:r>
            <a:r>
              <a:rPr lang="en-US" baseline="-25000" dirty="0"/>
              <a:t>eff</a:t>
            </a:r>
            <a:r>
              <a:rPr lang="en-US" dirty="0"/>
              <a:t> at 1.000 cm thick reflector, easy to predict k</a:t>
            </a:r>
            <a:r>
              <a:rPr lang="en-US" baseline="-25000" dirty="0"/>
              <a:t>eff</a:t>
            </a:r>
            <a:r>
              <a:rPr lang="en-US" dirty="0"/>
              <a:t> at 1.001 cm</a:t>
            </a:r>
          </a:p>
          <a:p>
            <a:pPr defTabSz="914400"/>
            <a:r>
              <a:rPr lang="en-US" dirty="0"/>
              <a:t>Dissimilar designs have very different physics</a:t>
            </a:r>
          </a:p>
          <a:p>
            <a:pPr lvl="1" defTabSz="914400"/>
            <a:r>
              <a:rPr lang="en-US" dirty="0"/>
              <a:t>Uncorrelated or anti-correlated</a:t>
            </a:r>
          </a:p>
          <a:p>
            <a:pPr lvl="1" defTabSz="914400"/>
            <a:r>
              <a:rPr lang="en-US" dirty="0"/>
              <a:t>Example: anti-correlation in under- vs. over-moderated reactor</a:t>
            </a:r>
          </a:p>
          <a:p>
            <a:pPr defTabSz="914400"/>
            <a:r>
              <a:rPr lang="en-US" b="1" dirty="0"/>
              <a:t>Idea</a:t>
            </a:r>
            <a:r>
              <a:rPr lang="en-US" dirty="0"/>
              <a:t>: Use a probability distribution as the surrogate model</a:t>
            </a:r>
          </a:p>
          <a:p>
            <a:pPr lvl="1" defTabSz="914400"/>
            <a:r>
              <a:rPr lang="en-US" dirty="0"/>
              <a:t>‘Gaussian’ comes from using normal distribution</a:t>
            </a:r>
          </a:p>
          <a:p>
            <a:pPr lvl="1" defTabSz="914400"/>
            <a:r>
              <a:rPr lang="en-US" dirty="0"/>
              <a:t>Analytical solutions are possible</a:t>
            </a:r>
          </a:p>
          <a:p>
            <a:pPr lvl="1" defTabSz="914400"/>
            <a:r>
              <a:rPr lang="en-US" dirty="0"/>
              <a:t>Incorporates uncertainty of training data</a:t>
            </a:r>
          </a:p>
          <a:p>
            <a:pPr defTabSz="914400"/>
            <a:r>
              <a:rPr lang="en-US" dirty="0"/>
              <a:t>Predict variable based on the degree of correlation with training data</a:t>
            </a:r>
          </a:p>
          <a:p>
            <a:pPr defTabSz="914400"/>
            <a:endParaRPr lang="en-US" dirty="0"/>
          </a:p>
          <a:p>
            <a:pPr defTabSz="914400"/>
            <a:endParaRPr lang="en-US" dirty="0"/>
          </a:p>
        </p:txBody>
      </p:sp>
      <p:sp>
        <p:nvSpPr>
          <p:cNvPr id="6" name="Rectangle 7">
            <a:extLst>
              <a:ext uri="{FF2B5EF4-FFF2-40B4-BE49-F238E27FC236}">
                <a16:creationId xmlns:a16="http://schemas.microsoft.com/office/drawing/2014/main" id="{353E40E8-82FD-414B-A087-E9861F5D6454}"/>
              </a:ext>
            </a:extLst>
          </p:cNvPr>
          <p:cNvSpPr>
            <a:spLocks noChangeArrowheads="1"/>
          </p:cNvSpPr>
          <p:nvPr/>
        </p:nvSpPr>
        <p:spPr bwMode="auto">
          <a:xfrm>
            <a:off x="0" y="5829957"/>
            <a:ext cx="9144000" cy="523220"/>
          </a:xfrm>
          <a:prstGeom prst="rect">
            <a:avLst/>
          </a:prstGeom>
          <a:solidFill>
            <a:schemeClr val="accent1">
              <a:lumMod val="75000"/>
            </a:schemeClr>
          </a:solidFill>
          <a:ln w="9525">
            <a:noFill/>
            <a:miter lim="800000"/>
            <a:headEnd/>
            <a:tailEnd/>
          </a:ln>
        </p:spPr>
        <p:txBody>
          <a:bodyPr wrap="square" anchor="b" anchorCtr="0">
            <a:spAutoFit/>
          </a:bodyPr>
          <a:lstStyle/>
          <a:p>
            <a:r>
              <a:rPr lang="en-US" sz="1400" i="1" baseline="30000" dirty="0">
                <a:solidFill>
                  <a:schemeClr val="bg1"/>
                </a:solidFill>
              </a:rPr>
              <a:t>1</a:t>
            </a:r>
            <a:r>
              <a:rPr lang="en-US" sz="1400" i="1" dirty="0">
                <a:solidFill>
                  <a:schemeClr val="bg1"/>
                </a:solidFill>
              </a:rPr>
              <a:t>Krige, Danie G. (1951). "A statistical approach to some basic mine valuation problems on the Witwatersrand". J. of the Chem., Metal. and Mining Soc. of South Africa. </a:t>
            </a:r>
            <a:r>
              <a:rPr lang="en-US" sz="1400" b="1" i="1" dirty="0">
                <a:solidFill>
                  <a:schemeClr val="bg1"/>
                </a:solidFill>
              </a:rPr>
              <a:t>52</a:t>
            </a:r>
            <a:r>
              <a:rPr lang="en-US" sz="1400" i="1" dirty="0">
                <a:solidFill>
                  <a:schemeClr val="bg1"/>
                </a:solidFill>
              </a:rPr>
              <a:t> (6): 119–139</a:t>
            </a:r>
            <a:endParaRPr lang="en-US" sz="1400" dirty="0">
              <a:solidFill>
                <a:schemeClr val="bg1"/>
              </a:solidFill>
            </a:endParaRPr>
          </a:p>
        </p:txBody>
      </p:sp>
    </p:spTree>
    <p:extLst>
      <p:ext uri="{BB962C8B-B14F-4D97-AF65-F5344CB8AC3E}">
        <p14:creationId xmlns:p14="http://schemas.microsoft.com/office/powerpoint/2010/main" val="34035256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Content Placeholder 2">
                <a:extLst>
                  <a:ext uri="{FF2B5EF4-FFF2-40B4-BE49-F238E27FC236}">
                    <a16:creationId xmlns:a16="http://schemas.microsoft.com/office/drawing/2014/main" id="{C6AA8C42-CF18-4ECC-9FB6-FDDE890957A0}"/>
                  </a:ext>
                </a:extLst>
              </p:cNvPr>
              <p:cNvSpPr txBox="1">
                <a:spLocks/>
              </p:cNvSpPr>
              <p:nvPr/>
            </p:nvSpPr>
            <p:spPr>
              <a:xfrm>
                <a:off x="257318" y="1433880"/>
                <a:ext cx="8629362" cy="4281904"/>
              </a:xfrm>
              <a:prstGeom prst="rect">
                <a:avLst/>
              </a:prstGeom>
            </p:spPr>
            <p:txBody>
              <a:bodyPr>
                <a:normAutofit lnSpcReduction="10000"/>
              </a:bodyPr>
              <a:lst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smtClean="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r>
                  <a:rPr lang="en-US" dirty="0"/>
                  <a:t>GP: Collection of random variables, any finite number of which have a joint Gaussian distribution</a:t>
                </a:r>
              </a:p>
              <a:p>
                <a:r>
                  <a:rPr lang="en-US" dirty="0"/>
                  <a:t>Replace true function, </a:t>
                </a:r>
                <a14:m>
                  <m:oMath xmlns:m="http://schemas.openxmlformats.org/officeDocument/2006/math">
                    <m:r>
                      <a:rPr lang="en-US" b="0" i="1" smtClean="0">
                        <a:latin typeface="Cambria Math" panose="02040503050406030204" pitchFamily="18" charset="0"/>
                      </a:rPr>
                      <m:t>𝑓</m:t>
                    </m:r>
                    <m:r>
                      <a:rPr lang="en-US" b="0" i="1" smtClean="0">
                        <a:latin typeface="Cambria Math" panose="02040503050406030204" pitchFamily="18" charset="0"/>
                      </a:rPr>
                      <m:t>(</m:t>
                    </m:r>
                    <m:r>
                      <a:rPr lang="en-US" b="1" i="0" smtClean="0">
                        <a:latin typeface="Cambria Math" panose="02040503050406030204" pitchFamily="18" charset="0"/>
                      </a:rPr>
                      <m:t>𝐱</m:t>
                    </m:r>
                    <m:r>
                      <a:rPr lang="en-US" b="0" i="1" smtClean="0">
                        <a:latin typeface="Cambria Math" panose="02040503050406030204" pitchFamily="18" charset="0"/>
                      </a:rPr>
                      <m:t>)</m:t>
                    </m:r>
                  </m:oMath>
                </a14:m>
                <a:r>
                  <a:rPr lang="en-US" dirty="0"/>
                  <a:t>, with the GP</a:t>
                </a:r>
              </a:p>
              <a:p>
                <a:endParaRPr lang="en-US" dirty="0"/>
              </a:p>
              <a:p>
                <a:r>
                  <a:rPr lang="en-US" dirty="0"/>
                  <a:t>GP described by mean and covariance kernel,</a:t>
                </a:r>
              </a:p>
              <a:p>
                <a:endParaRPr lang="en-US" dirty="0"/>
              </a:p>
              <a:p>
                <a:endParaRPr lang="en-US" dirty="0"/>
              </a:p>
              <a:p>
                <a:r>
                  <a:rPr lang="en-US" dirty="0"/>
                  <a:t>Kernel relates two outputs to their inputs,</a:t>
                </a:r>
              </a:p>
            </p:txBody>
          </p:sp>
        </mc:Choice>
        <mc:Fallback xmlns="">
          <p:sp>
            <p:nvSpPr>
              <p:cNvPr id="8" name="Content Placeholder 2">
                <a:extLst>
                  <a:ext uri="{FF2B5EF4-FFF2-40B4-BE49-F238E27FC236}">
                    <a16:creationId xmlns:a16="http://schemas.microsoft.com/office/drawing/2014/main" id="{C6AA8C42-CF18-4ECC-9FB6-FDDE890957A0}"/>
                  </a:ext>
                </a:extLst>
              </p:cNvPr>
              <p:cNvSpPr txBox="1">
                <a:spLocks noRot="1" noChangeAspect="1" noMove="1" noResize="1" noEditPoints="1" noAdjustHandles="1" noChangeArrowheads="1" noChangeShapeType="1" noTextEdit="1"/>
              </p:cNvSpPr>
              <p:nvPr/>
            </p:nvSpPr>
            <p:spPr>
              <a:xfrm>
                <a:off x="257318" y="1433880"/>
                <a:ext cx="8629362" cy="4281904"/>
              </a:xfrm>
              <a:prstGeom prst="rect">
                <a:avLst/>
              </a:prstGeom>
              <a:blipFill>
                <a:blip r:embed="rId3"/>
                <a:stretch>
                  <a:fillRect l="-71" t="-1991"/>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C76B6719-BEC3-4B30-AA66-9BC40A7E9E7E}"/>
              </a:ext>
            </a:extLst>
          </p:cNvPr>
          <p:cNvSpPr>
            <a:spLocks noGrp="1"/>
          </p:cNvSpPr>
          <p:nvPr>
            <p:ph type="title"/>
          </p:nvPr>
        </p:nvSpPr>
        <p:spPr/>
        <p:txBody>
          <a:bodyPr/>
          <a:lstStyle/>
          <a:p>
            <a:r>
              <a:rPr lang="en-US" dirty="0"/>
              <a:t>Basic Gaussian Process (GP)</a:t>
            </a:r>
          </a:p>
        </p:txBody>
      </p:sp>
      <p:pic>
        <p:nvPicPr>
          <p:cNvPr id="4" name="Picture 3">
            <a:extLst>
              <a:ext uri="{FF2B5EF4-FFF2-40B4-BE49-F238E27FC236}">
                <a16:creationId xmlns:a16="http://schemas.microsoft.com/office/drawing/2014/main" id="{1F792391-E643-479F-A8BB-8EA95ED4B3A3}"/>
              </a:ext>
            </a:extLst>
          </p:cNvPr>
          <p:cNvPicPr>
            <a:picLocks noChangeAspect="1"/>
          </p:cNvPicPr>
          <p:nvPr/>
        </p:nvPicPr>
        <p:blipFill>
          <a:blip r:embed="rId4"/>
          <a:stretch>
            <a:fillRect/>
          </a:stretch>
        </p:blipFill>
        <p:spPr>
          <a:xfrm>
            <a:off x="2842871" y="2875875"/>
            <a:ext cx="3458254" cy="493198"/>
          </a:xfrm>
          <a:prstGeom prst="rect">
            <a:avLst/>
          </a:prstGeom>
        </p:spPr>
      </p:pic>
      <p:pic>
        <p:nvPicPr>
          <p:cNvPr id="5" name="Picture 4">
            <a:extLst>
              <a:ext uri="{FF2B5EF4-FFF2-40B4-BE49-F238E27FC236}">
                <a16:creationId xmlns:a16="http://schemas.microsoft.com/office/drawing/2014/main" id="{7AEA7DC8-6F2C-46AC-AD56-6E6A91F187CD}"/>
              </a:ext>
            </a:extLst>
          </p:cNvPr>
          <p:cNvPicPr>
            <a:picLocks noChangeAspect="1"/>
          </p:cNvPicPr>
          <p:nvPr/>
        </p:nvPicPr>
        <p:blipFill rotWithShape="1">
          <a:blip r:embed="rId5"/>
          <a:srcRect t="60023" b="5109"/>
          <a:stretch/>
        </p:blipFill>
        <p:spPr>
          <a:xfrm>
            <a:off x="1967251" y="4509484"/>
            <a:ext cx="5109005" cy="506347"/>
          </a:xfrm>
          <a:prstGeom prst="rect">
            <a:avLst/>
          </a:prstGeom>
        </p:spPr>
      </p:pic>
      <p:pic>
        <p:nvPicPr>
          <p:cNvPr id="9" name="Picture 8">
            <a:extLst>
              <a:ext uri="{FF2B5EF4-FFF2-40B4-BE49-F238E27FC236}">
                <a16:creationId xmlns:a16="http://schemas.microsoft.com/office/drawing/2014/main" id="{8F373CE2-8170-49E0-B2A1-E9DCDF741C28}"/>
              </a:ext>
            </a:extLst>
          </p:cNvPr>
          <p:cNvPicPr>
            <a:picLocks noChangeAspect="1"/>
          </p:cNvPicPr>
          <p:nvPr/>
        </p:nvPicPr>
        <p:blipFill rotWithShape="1">
          <a:blip r:embed="rId5"/>
          <a:srcRect l="30500" t="-1369" r="30666" b="69068"/>
          <a:stretch/>
        </p:blipFill>
        <p:spPr>
          <a:xfrm>
            <a:off x="3379903" y="3839928"/>
            <a:ext cx="2283703" cy="539916"/>
          </a:xfrm>
          <a:prstGeom prst="rect">
            <a:avLst/>
          </a:prstGeom>
        </p:spPr>
      </p:pic>
      <p:pic>
        <p:nvPicPr>
          <p:cNvPr id="7" name="Picture 6">
            <a:extLst>
              <a:ext uri="{FF2B5EF4-FFF2-40B4-BE49-F238E27FC236}">
                <a16:creationId xmlns:a16="http://schemas.microsoft.com/office/drawing/2014/main" id="{930D2876-5F1F-4DE1-8101-92FE51055A5C}"/>
              </a:ext>
            </a:extLst>
          </p:cNvPr>
          <p:cNvPicPr>
            <a:picLocks noChangeAspect="1"/>
          </p:cNvPicPr>
          <p:nvPr/>
        </p:nvPicPr>
        <p:blipFill>
          <a:blip r:embed="rId6"/>
          <a:stretch>
            <a:fillRect/>
          </a:stretch>
        </p:blipFill>
        <p:spPr>
          <a:xfrm>
            <a:off x="2767345" y="5651819"/>
            <a:ext cx="3609310" cy="467874"/>
          </a:xfrm>
          <a:prstGeom prst="rect">
            <a:avLst/>
          </a:prstGeom>
        </p:spPr>
      </p:pic>
      <p:pic>
        <p:nvPicPr>
          <p:cNvPr id="10" name="Picture 9">
            <a:extLst>
              <a:ext uri="{FF2B5EF4-FFF2-40B4-BE49-F238E27FC236}">
                <a16:creationId xmlns:a16="http://schemas.microsoft.com/office/drawing/2014/main" id="{C56DE6AE-995C-42FE-986A-17996B09E217}"/>
              </a:ext>
            </a:extLst>
          </p:cNvPr>
          <p:cNvPicPr>
            <a:picLocks noChangeAspect="1"/>
          </p:cNvPicPr>
          <p:nvPr/>
        </p:nvPicPr>
        <p:blipFill>
          <a:blip r:embed="rId7"/>
          <a:stretch>
            <a:fillRect/>
          </a:stretch>
        </p:blipFill>
        <p:spPr>
          <a:xfrm>
            <a:off x="2842871" y="2875875"/>
            <a:ext cx="3586186" cy="506347"/>
          </a:xfrm>
          <a:prstGeom prst="rect">
            <a:avLst/>
          </a:prstGeom>
        </p:spPr>
      </p:pic>
    </p:spTree>
    <p:extLst>
      <p:ext uri="{BB962C8B-B14F-4D97-AF65-F5344CB8AC3E}">
        <p14:creationId xmlns:p14="http://schemas.microsoft.com/office/powerpoint/2010/main" val="6700851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D6E6B-D626-4784-A672-EC5BC78B8EC4}"/>
              </a:ext>
            </a:extLst>
          </p:cNvPr>
          <p:cNvSpPr>
            <a:spLocks noGrp="1"/>
          </p:cNvSpPr>
          <p:nvPr>
            <p:ph type="title"/>
          </p:nvPr>
        </p:nvSpPr>
        <p:spPr/>
        <p:txBody>
          <a:bodyPr/>
          <a:lstStyle/>
          <a:p>
            <a:r>
              <a:rPr lang="en-US" dirty="0"/>
              <a:t>Kernel to Describe Covariance</a:t>
            </a:r>
          </a:p>
        </p:txBody>
      </p:sp>
      <p:pic>
        <p:nvPicPr>
          <p:cNvPr id="3" name="Picture 2">
            <a:extLst>
              <a:ext uri="{FF2B5EF4-FFF2-40B4-BE49-F238E27FC236}">
                <a16:creationId xmlns:a16="http://schemas.microsoft.com/office/drawing/2014/main" id="{1FF27DFC-376E-43BC-896D-B5FE84B6F5B8}"/>
              </a:ext>
            </a:extLst>
          </p:cNvPr>
          <p:cNvPicPr>
            <a:picLocks noChangeAspect="1"/>
          </p:cNvPicPr>
          <p:nvPr/>
        </p:nvPicPr>
        <p:blipFill>
          <a:blip r:embed="rId2"/>
          <a:stretch>
            <a:fillRect/>
          </a:stretch>
        </p:blipFill>
        <p:spPr>
          <a:xfrm>
            <a:off x="4305300" y="2062843"/>
            <a:ext cx="4767420" cy="2982420"/>
          </a:xfrm>
          <a:prstGeom prst="rect">
            <a:avLst/>
          </a:prstGeom>
        </p:spPr>
      </p:pic>
      <p:sp>
        <p:nvSpPr>
          <p:cNvPr id="5" name="Content Placeholder 2">
            <a:extLst>
              <a:ext uri="{FF2B5EF4-FFF2-40B4-BE49-F238E27FC236}">
                <a16:creationId xmlns:a16="http://schemas.microsoft.com/office/drawing/2014/main" id="{76C862FC-F099-47D7-AD67-D5EA9C501DD3}"/>
              </a:ext>
            </a:extLst>
          </p:cNvPr>
          <p:cNvSpPr txBox="1">
            <a:spLocks/>
          </p:cNvSpPr>
          <p:nvPr/>
        </p:nvSpPr>
        <p:spPr>
          <a:xfrm>
            <a:off x="218591" y="1627808"/>
            <a:ext cx="4086710" cy="4676498"/>
          </a:xfrm>
          <a:prstGeom prst="rect">
            <a:avLst/>
          </a:prstGeom>
        </p:spPr>
        <p:txBody>
          <a:bodyPr>
            <a:normAutofit/>
          </a:bodyPr>
          <a:lst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smtClean="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r>
              <a:rPr lang="en-US" dirty="0"/>
              <a:t>Kernel described by mathematical models</a:t>
            </a:r>
          </a:p>
          <a:p>
            <a:pPr lvl="1"/>
            <a:r>
              <a:rPr lang="en-US" dirty="0"/>
              <a:t>Best kernel depends on </a:t>
            </a:r>
            <a:r>
              <a:rPr lang="en-US" i="1" dirty="0"/>
              <a:t>f</a:t>
            </a:r>
            <a:r>
              <a:rPr lang="en-US" dirty="0"/>
              <a:t>(</a:t>
            </a:r>
            <a:r>
              <a:rPr lang="en-US" b="1" dirty="0"/>
              <a:t>x</a:t>
            </a:r>
            <a:r>
              <a:rPr lang="en-US" dirty="0"/>
              <a:t>)  </a:t>
            </a:r>
          </a:p>
          <a:p>
            <a:r>
              <a:rPr lang="en-US" dirty="0"/>
              <a:t>Fit Kernel to training data</a:t>
            </a:r>
          </a:p>
          <a:p>
            <a:pPr marL="57150" indent="0">
              <a:buNone/>
            </a:pPr>
            <a:endParaRPr lang="en-US" dirty="0"/>
          </a:p>
          <a:p>
            <a:endParaRPr lang="en-US" dirty="0"/>
          </a:p>
          <a:p>
            <a:r>
              <a:rPr lang="en-US" dirty="0"/>
              <a:t>Maximize marginal likelihood</a:t>
            </a:r>
          </a:p>
          <a:p>
            <a:pPr defTabSz="914400"/>
            <a:endParaRPr lang="en-US" dirty="0"/>
          </a:p>
          <a:p>
            <a:pPr defTabSz="914400"/>
            <a:endParaRPr lang="en-US" dirty="0"/>
          </a:p>
        </p:txBody>
      </p:sp>
      <p:pic>
        <p:nvPicPr>
          <p:cNvPr id="6" name="Picture 5">
            <a:extLst>
              <a:ext uri="{FF2B5EF4-FFF2-40B4-BE49-F238E27FC236}">
                <a16:creationId xmlns:a16="http://schemas.microsoft.com/office/drawing/2014/main" id="{3024E983-8E1C-4B1F-83D4-3A1ABE180E45}"/>
              </a:ext>
            </a:extLst>
          </p:cNvPr>
          <p:cNvPicPr>
            <a:picLocks noChangeAspect="1"/>
          </p:cNvPicPr>
          <p:nvPr/>
        </p:nvPicPr>
        <p:blipFill>
          <a:blip r:embed="rId3"/>
          <a:stretch>
            <a:fillRect/>
          </a:stretch>
        </p:blipFill>
        <p:spPr>
          <a:xfrm>
            <a:off x="582136" y="5142000"/>
            <a:ext cx="3514725" cy="547688"/>
          </a:xfrm>
          <a:prstGeom prst="rect">
            <a:avLst/>
          </a:prstGeom>
        </p:spPr>
      </p:pic>
      <p:pic>
        <p:nvPicPr>
          <p:cNvPr id="7" name="Picture 6">
            <a:extLst>
              <a:ext uri="{FF2B5EF4-FFF2-40B4-BE49-F238E27FC236}">
                <a16:creationId xmlns:a16="http://schemas.microsoft.com/office/drawing/2014/main" id="{7645B762-3C7D-4208-82FF-0B332E4843A9}"/>
              </a:ext>
            </a:extLst>
          </p:cNvPr>
          <p:cNvPicPr>
            <a:picLocks noChangeAspect="1"/>
          </p:cNvPicPr>
          <p:nvPr/>
        </p:nvPicPr>
        <p:blipFill>
          <a:blip r:embed="rId4"/>
          <a:stretch>
            <a:fillRect/>
          </a:stretch>
        </p:blipFill>
        <p:spPr>
          <a:xfrm>
            <a:off x="241837" y="5786425"/>
            <a:ext cx="4318606" cy="429774"/>
          </a:xfrm>
          <a:prstGeom prst="rect">
            <a:avLst/>
          </a:prstGeom>
        </p:spPr>
      </p:pic>
      <p:sp>
        <p:nvSpPr>
          <p:cNvPr id="8" name="Rectangle 1">
            <a:extLst>
              <a:ext uri="{FF2B5EF4-FFF2-40B4-BE49-F238E27FC236}">
                <a16:creationId xmlns:a16="http://schemas.microsoft.com/office/drawing/2014/main" id="{2E1602B4-C17F-45DD-8B91-9F08E0D602F6}"/>
              </a:ext>
            </a:extLst>
          </p:cNvPr>
          <p:cNvSpPr>
            <a:spLocks noChangeArrowheads="1"/>
          </p:cNvSpPr>
          <p:nvPr/>
        </p:nvSpPr>
        <p:spPr bwMode="auto">
          <a:xfrm>
            <a:off x="4772480" y="4922152"/>
            <a:ext cx="395332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err="1">
                <a:ln>
                  <a:noFill/>
                </a:ln>
                <a:solidFill>
                  <a:schemeClr val="tx1"/>
                </a:solidFill>
                <a:effectLst/>
              </a:rPr>
              <a:t>Görtler</a:t>
            </a:r>
            <a:r>
              <a:rPr kumimoji="0" lang="en-US" altLang="en-US" sz="1000" b="0" i="0" u="none" strike="noStrike" cap="none" normalizeH="0" baseline="0" dirty="0">
                <a:ln>
                  <a:noFill/>
                </a:ln>
                <a:solidFill>
                  <a:schemeClr val="tx1"/>
                </a:solidFill>
                <a:effectLst/>
              </a:rPr>
              <a:t>, et al., "A Visual Exploration of Gaussian Processes", Distill, 2019.</a:t>
            </a:r>
            <a:r>
              <a:rPr kumimoji="0" lang="en-US" altLang="en-US" sz="3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endParaRPr>
          </a:p>
        </p:txBody>
      </p:sp>
      <p:pic>
        <p:nvPicPr>
          <p:cNvPr id="9" name="Picture 8">
            <a:extLst>
              <a:ext uri="{FF2B5EF4-FFF2-40B4-BE49-F238E27FC236}">
                <a16:creationId xmlns:a16="http://schemas.microsoft.com/office/drawing/2014/main" id="{A188E10A-FED4-4311-919F-71090C76452F}"/>
              </a:ext>
            </a:extLst>
          </p:cNvPr>
          <p:cNvPicPr>
            <a:picLocks noChangeAspect="1"/>
          </p:cNvPicPr>
          <p:nvPr/>
        </p:nvPicPr>
        <p:blipFill>
          <a:blip r:embed="rId5"/>
          <a:stretch>
            <a:fillRect/>
          </a:stretch>
        </p:blipFill>
        <p:spPr>
          <a:xfrm>
            <a:off x="1096281" y="3551960"/>
            <a:ext cx="2331327" cy="310314"/>
          </a:xfrm>
          <a:prstGeom prst="rect">
            <a:avLst/>
          </a:prstGeom>
        </p:spPr>
      </p:pic>
      <p:pic>
        <p:nvPicPr>
          <p:cNvPr id="10" name="Picture 9">
            <a:extLst>
              <a:ext uri="{FF2B5EF4-FFF2-40B4-BE49-F238E27FC236}">
                <a16:creationId xmlns:a16="http://schemas.microsoft.com/office/drawing/2014/main" id="{A4D4F185-A04F-4EE0-8913-49D30BF5D611}"/>
              </a:ext>
            </a:extLst>
          </p:cNvPr>
          <p:cNvPicPr>
            <a:picLocks noChangeAspect="1"/>
          </p:cNvPicPr>
          <p:nvPr/>
        </p:nvPicPr>
        <p:blipFill>
          <a:blip r:embed="rId6"/>
          <a:stretch>
            <a:fillRect/>
          </a:stretch>
        </p:blipFill>
        <p:spPr>
          <a:xfrm>
            <a:off x="1319317" y="4179619"/>
            <a:ext cx="1885254" cy="289420"/>
          </a:xfrm>
          <a:prstGeom prst="rect">
            <a:avLst/>
          </a:prstGeom>
        </p:spPr>
      </p:pic>
      <p:pic>
        <p:nvPicPr>
          <p:cNvPr id="11" name="Picture 10">
            <a:extLst>
              <a:ext uri="{FF2B5EF4-FFF2-40B4-BE49-F238E27FC236}">
                <a16:creationId xmlns:a16="http://schemas.microsoft.com/office/drawing/2014/main" id="{60002633-603E-45CF-87A1-5C831F6FD2A3}"/>
              </a:ext>
            </a:extLst>
          </p:cNvPr>
          <p:cNvPicPr>
            <a:picLocks noChangeAspect="1"/>
          </p:cNvPicPr>
          <p:nvPr/>
        </p:nvPicPr>
        <p:blipFill rotWithShape="1">
          <a:blip r:embed="rId7"/>
          <a:srcRect l="41844" t="2460" b="-1"/>
          <a:stretch/>
        </p:blipFill>
        <p:spPr>
          <a:xfrm>
            <a:off x="4731125" y="2543105"/>
            <a:ext cx="1722240" cy="534223"/>
          </a:xfrm>
          <a:prstGeom prst="rect">
            <a:avLst/>
          </a:prstGeom>
        </p:spPr>
      </p:pic>
      <p:sp>
        <p:nvSpPr>
          <p:cNvPr id="13" name="Rectangle 12">
            <a:extLst>
              <a:ext uri="{FF2B5EF4-FFF2-40B4-BE49-F238E27FC236}">
                <a16:creationId xmlns:a16="http://schemas.microsoft.com/office/drawing/2014/main" id="{EB4881F6-4C84-4A9F-B3B3-EFD75D47A5F7}"/>
              </a:ext>
            </a:extLst>
          </p:cNvPr>
          <p:cNvSpPr/>
          <p:nvPr/>
        </p:nvSpPr>
        <p:spPr bwMode="auto">
          <a:xfrm>
            <a:off x="6648929" y="2453717"/>
            <a:ext cx="2423791" cy="623611"/>
          </a:xfrm>
          <a:prstGeom prst="rect">
            <a:avLst/>
          </a:prstGeom>
          <a:solidFill>
            <a:schemeClr val="bg1"/>
          </a:solidFill>
          <a:ln>
            <a:solidFill>
              <a:schemeClr val="bg1"/>
            </a:solid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pic>
        <p:nvPicPr>
          <p:cNvPr id="12" name="Picture 11">
            <a:extLst>
              <a:ext uri="{FF2B5EF4-FFF2-40B4-BE49-F238E27FC236}">
                <a16:creationId xmlns:a16="http://schemas.microsoft.com/office/drawing/2014/main" id="{D65E2B8E-5651-4F01-B8E9-A41AC240E3E2}"/>
              </a:ext>
            </a:extLst>
          </p:cNvPr>
          <p:cNvPicPr>
            <a:picLocks noChangeAspect="1"/>
          </p:cNvPicPr>
          <p:nvPr/>
        </p:nvPicPr>
        <p:blipFill>
          <a:blip r:embed="rId8"/>
          <a:stretch>
            <a:fillRect/>
          </a:stretch>
        </p:blipFill>
        <p:spPr>
          <a:xfrm>
            <a:off x="6632439" y="2627769"/>
            <a:ext cx="2511561" cy="364894"/>
          </a:xfrm>
          <a:prstGeom prst="rect">
            <a:avLst/>
          </a:prstGeom>
        </p:spPr>
      </p:pic>
    </p:spTree>
    <p:extLst>
      <p:ext uri="{BB962C8B-B14F-4D97-AF65-F5344CB8AC3E}">
        <p14:creationId xmlns:p14="http://schemas.microsoft.com/office/powerpoint/2010/main" val="4855861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FA1C0-A867-4B5E-8E71-0CB93D397911}"/>
              </a:ext>
            </a:extLst>
          </p:cNvPr>
          <p:cNvSpPr>
            <a:spLocks noGrp="1"/>
          </p:cNvSpPr>
          <p:nvPr>
            <p:ph type="title"/>
          </p:nvPr>
        </p:nvSpPr>
        <p:spPr/>
        <p:txBody>
          <a:bodyPr/>
          <a:lstStyle/>
          <a:p>
            <a:r>
              <a:rPr lang="en-US" dirty="0"/>
              <a:t>Predictions with Gaussian Processes</a:t>
            </a:r>
          </a:p>
        </p:txBody>
      </p:sp>
      <p:grpSp>
        <p:nvGrpSpPr>
          <p:cNvPr id="10" name="Group 9">
            <a:extLst>
              <a:ext uri="{FF2B5EF4-FFF2-40B4-BE49-F238E27FC236}">
                <a16:creationId xmlns:a16="http://schemas.microsoft.com/office/drawing/2014/main" id="{6966D7F0-3FB7-4F43-ADE9-0A4CE56EA190}"/>
              </a:ext>
            </a:extLst>
          </p:cNvPr>
          <p:cNvGrpSpPr/>
          <p:nvPr/>
        </p:nvGrpSpPr>
        <p:grpSpPr>
          <a:xfrm>
            <a:off x="1281335" y="1465266"/>
            <a:ext cx="6727371" cy="2455403"/>
            <a:chOff x="1285155" y="1648146"/>
            <a:chExt cx="6727371" cy="2455403"/>
          </a:xfrm>
        </p:grpSpPr>
        <p:pic>
          <p:nvPicPr>
            <p:cNvPr id="3" name="Picture 2">
              <a:extLst>
                <a:ext uri="{FF2B5EF4-FFF2-40B4-BE49-F238E27FC236}">
                  <a16:creationId xmlns:a16="http://schemas.microsoft.com/office/drawing/2014/main" id="{D7217EA9-8DC2-4188-BEBB-5B68D19EBA11}"/>
                </a:ext>
              </a:extLst>
            </p:cNvPr>
            <p:cNvPicPr>
              <a:picLocks noChangeAspect="1"/>
            </p:cNvPicPr>
            <p:nvPr/>
          </p:nvPicPr>
          <p:blipFill>
            <a:blip r:embed="rId3"/>
            <a:stretch>
              <a:fillRect/>
            </a:stretch>
          </p:blipFill>
          <p:spPr>
            <a:xfrm>
              <a:off x="1690648" y="1648146"/>
              <a:ext cx="5916386" cy="2275151"/>
            </a:xfrm>
            <a:prstGeom prst="rect">
              <a:avLst/>
            </a:prstGeom>
          </p:spPr>
        </p:pic>
        <p:sp>
          <p:nvSpPr>
            <p:cNvPr id="7" name="TextBox 6">
              <a:extLst>
                <a:ext uri="{FF2B5EF4-FFF2-40B4-BE49-F238E27FC236}">
                  <a16:creationId xmlns:a16="http://schemas.microsoft.com/office/drawing/2014/main" id="{9A79DA63-3EE8-4807-AFF1-411F38C640CC}"/>
                </a:ext>
              </a:extLst>
            </p:cNvPr>
            <p:cNvSpPr txBox="1"/>
            <p:nvPr/>
          </p:nvSpPr>
          <p:spPr>
            <a:xfrm>
              <a:off x="1285155" y="3841939"/>
              <a:ext cx="6727371" cy="261610"/>
            </a:xfrm>
            <a:prstGeom prst="rect">
              <a:avLst/>
            </a:prstGeom>
            <a:noFill/>
          </p:spPr>
          <p:txBody>
            <a:bodyPr wrap="square">
              <a:spAutoFit/>
            </a:bodyPr>
            <a:lstStyle/>
            <a:p>
              <a:pPr algn="ctr"/>
              <a:r>
                <a:rPr lang="en-US" sz="1100" b="0" i="0" u="none" strike="noStrike" baseline="0" dirty="0">
                  <a:latin typeface="CMR10"/>
                </a:rPr>
                <a:t>C.E. Rasmussen &amp; C.K.I. Williams, </a:t>
              </a:r>
              <a:r>
                <a:rPr lang="en-US" sz="1100" b="0" i="1" u="none" strike="noStrike" baseline="0" dirty="0">
                  <a:latin typeface="CMR10"/>
                </a:rPr>
                <a:t>Gaussian Processes for Machine Learning</a:t>
              </a:r>
              <a:r>
                <a:rPr lang="en-US" sz="1100" b="0" i="0" u="none" strike="noStrike" baseline="0" dirty="0">
                  <a:latin typeface="CMR10"/>
                </a:rPr>
                <a:t>, the MIT Press, 2006</a:t>
              </a:r>
              <a:endParaRPr lang="en-US" sz="1100" dirty="0"/>
            </a:p>
          </p:txBody>
        </p:sp>
        <p:sp>
          <p:nvSpPr>
            <p:cNvPr id="9" name="Rectangle 8">
              <a:extLst>
                <a:ext uri="{FF2B5EF4-FFF2-40B4-BE49-F238E27FC236}">
                  <a16:creationId xmlns:a16="http://schemas.microsoft.com/office/drawing/2014/main" id="{36C76DC8-0AD8-4779-9C81-65C3F811DB64}"/>
                </a:ext>
              </a:extLst>
            </p:cNvPr>
            <p:cNvSpPr/>
            <p:nvPr/>
          </p:nvSpPr>
          <p:spPr bwMode="auto">
            <a:xfrm>
              <a:off x="4856888" y="3519751"/>
              <a:ext cx="220559" cy="184328"/>
            </a:xfrm>
            <a:prstGeom prst="rect">
              <a:avLst/>
            </a:prstGeom>
            <a:solidFill>
              <a:schemeClr val="bg1"/>
            </a:solidFill>
            <a:ln>
              <a:solidFill>
                <a:schemeClr val="bg1"/>
              </a:solid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pic>
          <p:nvPicPr>
            <p:cNvPr id="8" name="Picture 7">
              <a:extLst>
                <a:ext uri="{FF2B5EF4-FFF2-40B4-BE49-F238E27FC236}">
                  <a16:creationId xmlns:a16="http://schemas.microsoft.com/office/drawing/2014/main" id="{A6D6B1BA-9A5D-4F0B-9202-68F2193AC6FF}"/>
                </a:ext>
              </a:extLst>
            </p:cNvPr>
            <p:cNvPicPr>
              <a:picLocks noChangeAspect="1"/>
            </p:cNvPicPr>
            <p:nvPr/>
          </p:nvPicPr>
          <p:blipFill>
            <a:blip r:embed="rId4"/>
            <a:stretch>
              <a:fillRect/>
            </a:stretch>
          </p:blipFill>
          <p:spPr>
            <a:xfrm>
              <a:off x="4895136" y="3517303"/>
              <a:ext cx="145551" cy="218327"/>
            </a:xfrm>
            <a:prstGeom prst="rect">
              <a:avLst/>
            </a:prstGeom>
          </p:spPr>
        </p:pic>
      </p:grpSp>
      <p:pic>
        <p:nvPicPr>
          <p:cNvPr id="11" name="Picture 10">
            <a:extLst>
              <a:ext uri="{FF2B5EF4-FFF2-40B4-BE49-F238E27FC236}">
                <a16:creationId xmlns:a16="http://schemas.microsoft.com/office/drawing/2014/main" id="{DE118706-CFCC-4D27-82AE-E62CA7A60542}"/>
              </a:ext>
            </a:extLst>
          </p:cNvPr>
          <p:cNvPicPr>
            <a:picLocks noChangeAspect="1"/>
          </p:cNvPicPr>
          <p:nvPr/>
        </p:nvPicPr>
        <p:blipFill>
          <a:blip r:embed="rId5"/>
          <a:stretch>
            <a:fillRect/>
          </a:stretch>
        </p:blipFill>
        <p:spPr>
          <a:xfrm>
            <a:off x="2125256" y="4097980"/>
            <a:ext cx="5532120" cy="2075520"/>
          </a:xfrm>
          <a:prstGeom prst="rect">
            <a:avLst/>
          </a:prstGeom>
        </p:spPr>
      </p:pic>
    </p:spTree>
    <p:extLst>
      <p:ext uri="{BB962C8B-B14F-4D97-AF65-F5344CB8AC3E}">
        <p14:creationId xmlns:p14="http://schemas.microsoft.com/office/powerpoint/2010/main" val="31373796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D9E64A13-891E-40C3-AF82-A414394F5642}"/>
                  </a:ext>
                </a:extLst>
              </p:cNvPr>
              <p:cNvSpPr txBox="1">
                <a:spLocks/>
              </p:cNvSpPr>
              <p:nvPr/>
            </p:nvSpPr>
            <p:spPr>
              <a:xfrm>
                <a:off x="321991" y="3307136"/>
                <a:ext cx="4326210" cy="3052019"/>
              </a:xfrm>
              <a:prstGeom prst="rect">
                <a:avLst/>
              </a:prstGeom>
            </p:spPr>
            <p:txBody>
              <a:bodyPr>
                <a:normAutofit lnSpcReduction="10000"/>
              </a:bodyPr>
              <a:lst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smtClean="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r>
                  <a:rPr lang="en-US" sz="2000" dirty="0">
                    <a:latin typeface="+mn-lt"/>
                  </a:rPr>
                  <a:t>Negative</a:t>
                </a:r>
                <a:r>
                  <a:rPr lang="en-US" sz="2000" i="1" dirty="0">
                    <a:latin typeface="+mn-lt"/>
                  </a:rPr>
                  <a:t> Z</a:t>
                </a:r>
                <a:r>
                  <a:rPr lang="en-US" sz="2000" dirty="0">
                    <a:latin typeface="+mn-lt"/>
                  </a:rPr>
                  <a:t>: candidate is worse</a:t>
                </a:r>
              </a:p>
              <a:p>
                <a:r>
                  <a:rPr lang="en-US" sz="2000" b="0" i="0" dirty="0">
                    <a:latin typeface="+mn-lt"/>
                  </a:rPr>
                  <a:t>Positive </a:t>
                </a:r>
                <a:r>
                  <a:rPr lang="en-US" sz="2000" b="0" i="1" dirty="0">
                    <a:latin typeface="+mn-lt"/>
                  </a:rPr>
                  <a:t>Z</a:t>
                </a:r>
                <a:r>
                  <a:rPr lang="en-US" sz="2000" b="0" i="0" dirty="0">
                    <a:latin typeface="+mn-lt"/>
                  </a:rPr>
                  <a:t>: candidate is better</a:t>
                </a:r>
              </a:p>
              <a:p>
                <a14:m>
                  <m:oMath xmlns:m="http://schemas.openxmlformats.org/officeDocument/2006/math">
                    <m:r>
                      <m:rPr>
                        <m:sty m:val="p"/>
                      </m:rPr>
                      <a:rPr lang="en-US" sz="2000" b="0" i="0" smtClean="0">
                        <a:latin typeface="Cambria Math" panose="02040503050406030204" pitchFamily="18" charset="0"/>
                      </a:rPr>
                      <m:t>Φ</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𝑍</m:t>
                        </m:r>
                      </m:e>
                    </m:d>
                  </m:oMath>
                </a14:m>
                <a:r>
                  <a:rPr lang="en-US" sz="2000" dirty="0">
                    <a:latin typeface="+mn-lt"/>
                  </a:rPr>
                  <a:t> is CDF of </a:t>
                </a:r>
                <a:r>
                  <a:rPr lang="en-US" sz="2000" i="1" dirty="0">
                    <a:latin typeface="+mn-lt"/>
                  </a:rPr>
                  <a:t>Z </a:t>
                </a:r>
                <a:r>
                  <a:rPr lang="en-US" sz="2000" dirty="0">
                    <a:latin typeface="+mn-lt"/>
                  </a:rPr>
                  <a:t>→ forces negative </a:t>
                </a:r>
                <a:r>
                  <a:rPr lang="en-US" sz="2000" i="1" dirty="0" err="1">
                    <a:latin typeface="+mn-lt"/>
                  </a:rPr>
                  <a:t>Z</a:t>
                </a:r>
                <a:r>
                  <a:rPr lang="en-US" sz="2000" dirty="0" err="1">
                    <a:latin typeface="+mn-lt"/>
                  </a:rPr>
                  <a:t>s</a:t>
                </a:r>
                <a:r>
                  <a:rPr lang="en-US" sz="2000" dirty="0">
                    <a:latin typeface="+mn-lt"/>
                  </a:rPr>
                  <a:t> to zero, easier optimization</a:t>
                </a:r>
              </a:p>
              <a:p>
                <a14:m>
                  <m:oMath xmlns:m="http://schemas.openxmlformats.org/officeDocument/2006/math">
                    <m:r>
                      <a:rPr lang="en-US" sz="2000" b="0" i="1" smtClean="0">
                        <a:latin typeface="Cambria Math" panose="02040503050406030204" pitchFamily="18" charset="0"/>
                      </a:rPr>
                      <m:t>𝜙</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𝑍</m:t>
                        </m:r>
                      </m:e>
                    </m:d>
                  </m:oMath>
                </a14:m>
                <a:r>
                  <a:rPr lang="en-US" sz="2000" dirty="0">
                    <a:latin typeface="+mn-lt"/>
                  </a:rPr>
                  <a:t> is PDF of </a:t>
                </a:r>
                <a:r>
                  <a:rPr lang="en-US" sz="2000" i="1" dirty="0">
                    <a:latin typeface="+mn-lt"/>
                  </a:rPr>
                  <a:t>Z</a:t>
                </a:r>
                <a:r>
                  <a:rPr lang="en-US" sz="2000" dirty="0">
                    <a:latin typeface="+mn-lt"/>
                  </a:rPr>
                  <a:t> → Ignore inaccurate GP when </a:t>
                </a:r>
                <a:r>
                  <a:rPr lang="en-US" sz="2000" i="1" dirty="0">
                    <a:latin typeface="+mn-lt"/>
                  </a:rPr>
                  <a:t>Z</a:t>
                </a:r>
                <a:r>
                  <a:rPr lang="en-US" sz="2000" dirty="0">
                    <a:latin typeface="+mn-lt"/>
                  </a:rPr>
                  <a:t> is very large/small</a:t>
                </a:r>
              </a:p>
              <a:p>
                <a14:m>
                  <m:oMath xmlns:m="http://schemas.openxmlformats.org/officeDocument/2006/math">
                    <m:r>
                      <a:rPr lang="en-US" sz="2000" b="0" i="1" smtClean="0">
                        <a:latin typeface="Cambria Math" panose="02040503050406030204" pitchFamily="18" charset="0"/>
                      </a:rPr>
                      <m:t>𝜉</m:t>
                    </m:r>
                  </m:oMath>
                </a14:m>
                <a:r>
                  <a:rPr lang="en-US" sz="2000" dirty="0">
                    <a:latin typeface="+mn-lt"/>
                  </a:rPr>
                  <a:t>  is extra degree of exploration</a:t>
                </a:r>
              </a:p>
              <a:p>
                <a:endParaRPr lang="en-US" sz="2000" dirty="0">
                  <a:latin typeface="+mn-lt"/>
                </a:endParaRPr>
              </a:p>
            </p:txBody>
          </p:sp>
        </mc:Choice>
        <mc:Fallback xmlns="">
          <p:sp>
            <p:nvSpPr>
              <p:cNvPr id="9" name="Content Placeholder 2">
                <a:extLst>
                  <a:ext uri="{FF2B5EF4-FFF2-40B4-BE49-F238E27FC236}">
                    <a16:creationId xmlns:a16="http://schemas.microsoft.com/office/drawing/2014/main" id="{D9E64A13-891E-40C3-AF82-A414394F5642}"/>
                  </a:ext>
                </a:extLst>
              </p:cNvPr>
              <p:cNvSpPr txBox="1">
                <a:spLocks noRot="1" noChangeAspect="1" noMove="1" noResize="1" noEditPoints="1" noAdjustHandles="1" noChangeArrowheads="1" noChangeShapeType="1" noTextEdit="1"/>
              </p:cNvSpPr>
              <p:nvPr/>
            </p:nvSpPr>
            <p:spPr>
              <a:xfrm>
                <a:off x="321991" y="3307136"/>
                <a:ext cx="4326210" cy="3052019"/>
              </a:xfrm>
              <a:prstGeom prst="rect">
                <a:avLst/>
              </a:prstGeom>
              <a:blipFill>
                <a:blip r:embed="rId3"/>
                <a:stretch>
                  <a:fillRect t="-2200" r="-1690"/>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FAC5EEE7-4DFB-458A-8F0D-E5B7F278954E}"/>
              </a:ext>
            </a:extLst>
          </p:cNvPr>
          <p:cNvSpPr>
            <a:spLocks noGrp="1"/>
          </p:cNvSpPr>
          <p:nvPr>
            <p:ph type="title"/>
          </p:nvPr>
        </p:nvSpPr>
        <p:spPr/>
        <p:txBody>
          <a:bodyPr/>
          <a:lstStyle/>
          <a:p>
            <a:r>
              <a:rPr lang="en-US" dirty="0"/>
              <a:t>Expected Improvement (EI)</a:t>
            </a:r>
            <a:br>
              <a:rPr lang="en-US" dirty="0"/>
            </a:br>
            <a:r>
              <a:rPr lang="en-US" sz="2400" b="0" dirty="0"/>
              <a:t>An Acquisition Function</a:t>
            </a:r>
            <a:endParaRPr lang="en-US" dirty="0"/>
          </a:p>
        </p:txBody>
      </p:sp>
      <p:sp>
        <p:nvSpPr>
          <p:cNvPr id="23" name="TextBox 22">
            <a:extLst>
              <a:ext uri="{FF2B5EF4-FFF2-40B4-BE49-F238E27FC236}">
                <a16:creationId xmlns:a16="http://schemas.microsoft.com/office/drawing/2014/main" id="{C258DA69-D769-44E5-A74E-A09B3D86ADE6}"/>
              </a:ext>
            </a:extLst>
          </p:cNvPr>
          <p:cNvSpPr txBox="1"/>
          <p:nvPr/>
        </p:nvSpPr>
        <p:spPr>
          <a:xfrm>
            <a:off x="6364521" y="1644251"/>
            <a:ext cx="2209800" cy="923330"/>
          </a:xfrm>
          <a:prstGeom prst="rect">
            <a:avLst/>
          </a:prstGeom>
          <a:noFill/>
        </p:spPr>
        <p:txBody>
          <a:bodyPr wrap="square">
            <a:spAutoFit/>
          </a:bodyPr>
          <a:lstStyle/>
          <a:p>
            <a:pPr algn="ctr"/>
            <a:r>
              <a:rPr lang="en-US" sz="1800" dirty="0"/>
              <a:t>Normalization to get standard normal distribution</a:t>
            </a:r>
            <a:endParaRPr lang="en-US" dirty="0"/>
          </a:p>
        </p:txBody>
      </p:sp>
      <p:cxnSp>
        <p:nvCxnSpPr>
          <p:cNvPr id="25" name="Straight Arrow Connector 24">
            <a:extLst>
              <a:ext uri="{FF2B5EF4-FFF2-40B4-BE49-F238E27FC236}">
                <a16:creationId xmlns:a16="http://schemas.microsoft.com/office/drawing/2014/main" id="{C826B7BC-4C15-4DE5-81EE-97B976B6BDBA}"/>
              </a:ext>
            </a:extLst>
          </p:cNvPr>
          <p:cNvCxnSpPr>
            <a:cxnSpLocks/>
            <a:endCxn id="23" idx="1"/>
          </p:cNvCxnSpPr>
          <p:nvPr/>
        </p:nvCxnSpPr>
        <p:spPr>
          <a:xfrm flipV="1">
            <a:off x="4580353" y="2105916"/>
            <a:ext cx="1784168" cy="547655"/>
          </a:xfrm>
          <a:prstGeom prst="straightConnector1">
            <a:avLst/>
          </a:prstGeom>
          <a:ln w="28575" cmpd="sng">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pic>
        <p:nvPicPr>
          <p:cNvPr id="35" name="Picture 34" descr="A picture containing knife&#10;&#10;Description automatically generated">
            <a:extLst>
              <a:ext uri="{FF2B5EF4-FFF2-40B4-BE49-F238E27FC236}">
                <a16:creationId xmlns:a16="http://schemas.microsoft.com/office/drawing/2014/main" id="{B692B0BD-24FC-4DE9-AAF7-2F422E487A74}"/>
              </a:ext>
            </a:extLst>
          </p:cNvPr>
          <p:cNvPicPr>
            <a:picLocks noChangeAspect="1"/>
          </p:cNvPicPr>
          <p:nvPr/>
        </p:nvPicPr>
        <p:blipFill>
          <a:blip r:embed="rId4"/>
          <a:stretch>
            <a:fillRect/>
          </a:stretch>
        </p:blipFill>
        <p:spPr>
          <a:xfrm>
            <a:off x="4806268" y="3429000"/>
            <a:ext cx="4139563" cy="2848582"/>
          </a:xfrm>
          <a:prstGeom prst="rect">
            <a:avLst/>
          </a:prstGeom>
        </p:spPr>
      </p:pic>
      <p:pic>
        <p:nvPicPr>
          <p:cNvPr id="3" name="Picture 2">
            <a:extLst>
              <a:ext uri="{FF2B5EF4-FFF2-40B4-BE49-F238E27FC236}">
                <a16:creationId xmlns:a16="http://schemas.microsoft.com/office/drawing/2014/main" id="{215DFE7B-3610-4C9A-A4C6-998BC9EB6F71}"/>
              </a:ext>
            </a:extLst>
          </p:cNvPr>
          <p:cNvPicPr>
            <a:picLocks noChangeAspect="1"/>
          </p:cNvPicPr>
          <p:nvPr/>
        </p:nvPicPr>
        <p:blipFill>
          <a:blip r:embed="rId5"/>
          <a:stretch>
            <a:fillRect/>
          </a:stretch>
        </p:blipFill>
        <p:spPr>
          <a:xfrm>
            <a:off x="196313" y="1548206"/>
            <a:ext cx="5757447" cy="451800"/>
          </a:xfrm>
          <a:prstGeom prst="rect">
            <a:avLst/>
          </a:prstGeom>
        </p:spPr>
      </p:pic>
      <p:pic>
        <p:nvPicPr>
          <p:cNvPr id="4" name="Picture 3">
            <a:extLst>
              <a:ext uri="{FF2B5EF4-FFF2-40B4-BE49-F238E27FC236}">
                <a16:creationId xmlns:a16="http://schemas.microsoft.com/office/drawing/2014/main" id="{A0F3D548-4FC5-4D58-883D-262E0E764C8E}"/>
              </a:ext>
            </a:extLst>
          </p:cNvPr>
          <p:cNvPicPr>
            <a:picLocks noChangeAspect="1"/>
          </p:cNvPicPr>
          <p:nvPr/>
        </p:nvPicPr>
        <p:blipFill>
          <a:blip r:embed="rId6"/>
          <a:stretch>
            <a:fillRect/>
          </a:stretch>
        </p:blipFill>
        <p:spPr>
          <a:xfrm>
            <a:off x="196313" y="2066494"/>
            <a:ext cx="4094480" cy="1002173"/>
          </a:xfrm>
          <a:prstGeom prst="rect">
            <a:avLst/>
          </a:prstGeom>
        </p:spPr>
      </p:pic>
    </p:spTree>
    <p:extLst>
      <p:ext uri="{BB962C8B-B14F-4D97-AF65-F5344CB8AC3E}">
        <p14:creationId xmlns:p14="http://schemas.microsoft.com/office/powerpoint/2010/main" val="33825729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D9E64A13-891E-40C3-AF82-A414394F5642}"/>
              </a:ext>
            </a:extLst>
          </p:cNvPr>
          <p:cNvSpPr txBox="1">
            <a:spLocks/>
          </p:cNvSpPr>
          <p:nvPr/>
        </p:nvSpPr>
        <p:spPr>
          <a:xfrm>
            <a:off x="319625" y="1786694"/>
            <a:ext cx="8775389" cy="1242975"/>
          </a:xfrm>
          <a:prstGeom prst="rect">
            <a:avLst/>
          </a:prstGeom>
        </p:spPr>
        <p:txBody>
          <a:bodyPr>
            <a:normAutofit/>
          </a:bodyPr>
          <a:lst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smtClean="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r>
              <a:rPr lang="en-US" dirty="0"/>
              <a:t>Next training point to add is where EI is maximum</a:t>
            </a:r>
          </a:p>
          <a:p>
            <a:r>
              <a:rPr lang="en-US" dirty="0"/>
              <a:t>Two reasons to choose this point as next training datum:</a:t>
            </a:r>
          </a:p>
          <a:p>
            <a:pPr lvl="1"/>
            <a:endParaRPr lang="en-US" sz="1800" dirty="0"/>
          </a:p>
        </p:txBody>
      </p:sp>
      <p:sp>
        <p:nvSpPr>
          <p:cNvPr id="2" name="Title 1">
            <a:extLst>
              <a:ext uri="{FF2B5EF4-FFF2-40B4-BE49-F238E27FC236}">
                <a16:creationId xmlns:a16="http://schemas.microsoft.com/office/drawing/2014/main" id="{FAC5EEE7-4DFB-458A-8F0D-E5B7F278954E}"/>
              </a:ext>
            </a:extLst>
          </p:cNvPr>
          <p:cNvSpPr>
            <a:spLocks noGrp="1"/>
          </p:cNvSpPr>
          <p:nvPr>
            <p:ph type="title"/>
          </p:nvPr>
        </p:nvSpPr>
        <p:spPr/>
        <p:txBody>
          <a:bodyPr/>
          <a:lstStyle/>
          <a:p>
            <a:r>
              <a:rPr lang="en-US" dirty="0"/>
              <a:t>Expected Improvement (EI)</a:t>
            </a:r>
            <a:br>
              <a:rPr lang="en-US" dirty="0"/>
            </a:br>
            <a:r>
              <a:rPr lang="en-US" sz="2400" b="0" dirty="0"/>
              <a:t>An Acquisition Function</a:t>
            </a:r>
            <a:endParaRPr lang="en-US" dirty="0"/>
          </a:p>
        </p:txBody>
      </p:sp>
      <p:grpSp>
        <p:nvGrpSpPr>
          <p:cNvPr id="5" name="Group 4">
            <a:extLst>
              <a:ext uri="{FF2B5EF4-FFF2-40B4-BE49-F238E27FC236}">
                <a16:creationId xmlns:a16="http://schemas.microsoft.com/office/drawing/2014/main" id="{15C72C62-FF7B-4D5A-8B0D-2F56C63E881A}"/>
              </a:ext>
            </a:extLst>
          </p:cNvPr>
          <p:cNvGrpSpPr/>
          <p:nvPr/>
        </p:nvGrpSpPr>
        <p:grpSpPr>
          <a:xfrm>
            <a:off x="319625" y="3091456"/>
            <a:ext cx="8501920" cy="2634423"/>
            <a:chOff x="319625" y="2868298"/>
            <a:chExt cx="8501920" cy="2634423"/>
          </a:xfrm>
        </p:grpSpPr>
        <p:grpSp>
          <p:nvGrpSpPr>
            <p:cNvPr id="4" name="Group 3">
              <a:extLst>
                <a:ext uri="{FF2B5EF4-FFF2-40B4-BE49-F238E27FC236}">
                  <a16:creationId xmlns:a16="http://schemas.microsoft.com/office/drawing/2014/main" id="{127DF30B-43BC-46D5-90DD-4313FE6EEE5B}"/>
                </a:ext>
              </a:extLst>
            </p:cNvPr>
            <p:cNvGrpSpPr/>
            <p:nvPr/>
          </p:nvGrpSpPr>
          <p:grpSpPr>
            <a:xfrm>
              <a:off x="555841" y="2868298"/>
              <a:ext cx="3669466" cy="2601685"/>
              <a:chOff x="581724" y="3955117"/>
              <a:chExt cx="3669466" cy="2601685"/>
            </a:xfrm>
          </p:grpSpPr>
          <p:sp>
            <p:nvSpPr>
              <p:cNvPr id="19" name="TextBox 18">
                <a:extLst>
                  <a:ext uri="{FF2B5EF4-FFF2-40B4-BE49-F238E27FC236}">
                    <a16:creationId xmlns:a16="http://schemas.microsoft.com/office/drawing/2014/main" id="{BAA9C14E-9225-4ADF-B195-3D999E3D311D}"/>
                  </a:ext>
                </a:extLst>
              </p:cNvPr>
              <p:cNvSpPr txBox="1"/>
              <p:nvPr/>
            </p:nvSpPr>
            <p:spPr>
              <a:xfrm>
                <a:off x="581724" y="5937375"/>
                <a:ext cx="3669466" cy="400110"/>
              </a:xfrm>
              <a:prstGeom prst="rect">
                <a:avLst/>
              </a:prstGeom>
              <a:noFill/>
            </p:spPr>
            <p:txBody>
              <a:bodyPr wrap="none" rtlCol="0">
                <a:spAutoFit/>
              </a:bodyPr>
              <a:lstStyle/>
              <a:p>
                <a:r>
                  <a:rPr lang="en-US" sz="2000" b="1" dirty="0">
                    <a:solidFill>
                      <a:srgbClr val="0F4F97"/>
                    </a:solidFill>
                  </a:rPr>
                  <a:t>Exploit:</a:t>
                </a:r>
                <a:r>
                  <a:rPr lang="en-US" sz="2000" dirty="0"/>
                  <a:t> Point Nearer to Optimum</a:t>
                </a:r>
              </a:p>
            </p:txBody>
          </p:sp>
          <p:pic>
            <p:nvPicPr>
              <p:cNvPr id="15" name="Graphic 14" descr="Seesaw">
                <a:extLst>
                  <a:ext uri="{FF2B5EF4-FFF2-40B4-BE49-F238E27FC236}">
                    <a16:creationId xmlns:a16="http://schemas.microsoft.com/office/drawing/2014/main" id="{CE2B544C-1682-4DDD-BA14-983DA4F64E9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9457" y="3955117"/>
                <a:ext cx="2601685" cy="2601685"/>
              </a:xfrm>
              <a:prstGeom prst="rect">
                <a:avLst/>
              </a:prstGeom>
            </p:spPr>
          </p:pic>
        </p:grpSp>
        <p:grpSp>
          <p:nvGrpSpPr>
            <p:cNvPr id="3" name="Group 2">
              <a:extLst>
                <a:ext uri="{FF2B5EF4-FFF2-40B4-BE49-F238E27FC236}">
                  <a16:creationId xmlns:a16="http://schemas.microsoft.com/office/drawing/2014/main" id="{6EC451BD-1EB6-4C73-9394-585FC58EBD5F}"/>
                </a:ext>
              </a:extLst>
            </p:cNvPr>
            <p:cNvGrpSpPr/>
            <p:nvPr/>
          </p:nvGrpSpPr>
          <p:grpSpPr>
            <a:xfrm>
              <a:off x="4823206" y="2901036"/>
              <a:ext cx="3998339" cy="2601685"/>
              <a:chOff x="4686808" y="3949674"/>
              <a:chExt cx="3998339" cy="2601685"/>
            </a:xfrm>
          </p:grpSpPr>
          <p:sp>
            <p:nvSpPr>
              <p:cNvPr id="20" name="TextBox 19">
                <a:extLst>
                  <a:ext uri="{FF2B5EF4-FFF2-40B4-BE49-F238E27FC236}">
                    <a16:creationId xmlns:a16="http://schemas.microsoft.com/office/drawing/2014/main" id="{0720B56E-F290-4811-BD37-070CB25E9066}"/>
                  </a:ext>
                </a:extLst>
              </p:cNvPr>
              <p:cNvSpPr txBox="1"/>
              <p:nvPr/>
            </p:nvSpPr>
            <p:spPr>
              <a:xfrm>
                <a:off x="4686808" y="5922719"/>
                <a:ext cx="3998339" cy="400110"/>
              </a:xfrm>
              <a:prstGeom prst="rect">
                <a:avLst/>
              </a:prstGeom>
              <a:noFill/>
            </p:spPr>
            <p:txBody>
              <a:bodyPr wrap="none" rtlCol="0">
                <a:spAutoFit/>
              </a:bodyPr>
              <a:lstStyle/>
              <a:p>
                <a:r>
                  <a:rPr lang="en-US" sz="2000" b="1" dirty="0">
                    <a:solidFill>
                      <a:srgbClr val="0F4F97"/>
                    </a:solidFill>
                  </a:rPr>
                  <a:t>Explore:</a:t>
                </a:r>
                <a:r>
                  <a:rPr lang="en-US" sz="2000" dirty="0"/>
                  <a:t> Point Improves GP Accuracy</a:t>
                </a:r>
              </a:p>
            </p:txBody>
          </p:sp>
          <p:pic>
            <p:nvPicPr>
              <p:cNvPr id="22" name="Graphic 21" descr="Seesaw">
                <a:extLst>
                  <a:ext uri="{FF2B5EF4-FFF2-40B4-BE49-F238E27FC236}">
                    <a16:creationId xmlns:a16="http://schemas.microsoft.com/office/drawing/2014/main" id="{7B5675BC-F8BA-4D4F-B429-847C3E787F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5356282" y="3949674"/>
                <a:ext cx="2601685" cy="2601685"/>
              </a:xfrm>
              <a:prstGeom prst="rect">
                <a:avLst/>
              </a:prstGeom>
            </p:spPr>
          </p:pic>
        </p:grpSp>
        <p:pic>
          <p:nvPicPr>
            <p:cNvPr id="27" name="Picture 26">
              <a:extLst>
                <a:ext uri="{FF2B5EF4-FFF2-40B4-BE49-F238E27FC236}">
                  <a16:creationId xmlns:a16="http://schemas.microsoft.com/office/drawing/2014/main" id="{B93FAA26-EF0A-4EEF-9FDB-B630526A0FB4}"/>
                </a:ext>
              </a:extLst>
            </p:cNvPr>
            <p:cNvPicPr>
              <a:picLocks noChangeAspect="1"/>
            </p:cNvPicPr>
            <p:nvPr/>
          </p:nvPicPr>
          <p:blipFill rotWithShape="1">
            <a:blip r:embed="rId5"/>
            <a:srcRect l="19765" t="22317" r="28598" b="18360"/>
            <a:stretch/>
          </p:blipFill>
          <p:spPr>
            <a:xfrm>
              <a:off x="319625" y="3676023"/>
              <a:ext cx="1972306" cy="280942"/>
            </a:xfrm>
            <a:prstGeom prst="rect">
              <a:avLst/>
            </a:prstGeom>
          </p:spPr>
        </p:pic>
        <p:pic>
          <p:nvPicPr>
            <p:cNvPr id="28" name="Picture 27">
              <a:extLst>
                <a:ext uri="{FF2B5EF4-FFF2-40B4-BE49-F238E27FC236}">
                  <a16:creationId xmlns:a16="http://schemas.microsoft.com/office/drawing/2014/main" id="{1312D310-D4C8-418B-9DBA-59E379B915A0}"/>
                </a:ext>
              </a:extLst>
            </p:cNvPr>
            <p:cNvPicPr>
              <a:picLocks noChangeAspect="1"/>
            </p:cNvPicPr>
            <p:nvPr/>
          </p:nvPicPr>
          <p:blipFill rotWithShape="1">
            <a:blip r:embed="rId5"/>
            <a:srcRect l="19765" t="22317" r="28598" b="18360"/>
            <a:stretch/>
          </p:blipFill>
          <p:spPr>
            <a:xfrm>
              <a:off x="4995794" y="3192650"/>
              <a:ext cx="1972306" cy="280942"/>
            </a:xfrm>
            <a:prstGeom prst="rect">
              <a:avLst/>
            </a:prstGeom>
          </p:spPr>
        </p:pic>
        <p:pic>
          <p:nvPicPr>
            <p:cNvPr id="29" name="Picture 28">
              <a:extLst>
                <a:ext uri="{FF2B5EF4-FFF2-40B4-BE49-F238E27FC236}">
                  <a16:creationId xmlns:a16="http://schemas.microsoft.com/office/drawing/2014/main" id="{857A1EC8-65FA-46AD-B2B2-A25FFAA61538}"/>
                </a:ext>
              </a:extLst>
            </p:cNvPr>
            <p:cNvPicPr>
              <a:picLocks noChangeAspect="1"/>
            </p:cNvPicPr>
            <p:nvPr/>
          </p:nvPicPr>
          <p:blipFill rotWithShape="1">
            <a:blip r:embed="rId5"/>
            <a:srcRect l="76517" t="21522" b="17576"/>
            <a:stretch/>
          </p:blipFill>
          <p:spPr>
            <a:xfrm>
              <a:off x="2725554" y="3181172"/>
              <a:ext cx="966686" cy="310841"/>
            </a:xfrm>
            <a:prstGeom prst="rect">
              <a:avLst/>
            </a:prstGeom>
          </p:spPr>
        </p:pic>
        <p:pic>
          <p:nvPicPr>
            <p:cNvPr id="30" name="Picture 29">
              <a:extLst>
                <a:ext uri="{FF2B5EF4-FFF2-40B4-BE49-F238E27FC236}">
                  <a16:creationId xmlns:a16="http://schemas.microsoft.com/office/drawing/2014/main" id="{F6EAA276-2A69-4601-B3E4-F4589B255EB0}"/>
                </a:ext>
              </a:extLst>
            </p:cNvPr>
            <p:cNvPicPr>
              <a:picLocks noChangeAspect="1"/>
            </p:cNvPicPr>
            <p:nvPr/>
          </p:nvPicPr>
          <p:blipFill rotWithShape="1">
            <a:blip r:embed="rId5"/>
            <a:srcRect l="76517" t="21522" b="17576"/>
            <a:stretch/>
          </p:blipFill>
          <p:spPr>
            <a:xfrm>
              <a:off x="7287816" y="3720375"/>
              <a:ext cx="966686" cy="310841"/>
            </a:xfrm>
            <a:prstGeom prst="rect">
              <a:avLst/>
            </a:prstGeom>
          </p:spPr>
        </p:pic>
      </p:grpSp>
    </p:spTree>
    <p:extLst>
      <p:ext uri="{BB962C8B-B14F-4D97-AF65-F5344CB8AC3E}">
        <p14:creationId xmlns:p14="http://schemas.microsoft.com/office/powerpoint/2010/main" val="23543188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CCFEE-B1AA-418F-ACBF-771A774B1EF0}"/>
              </a:ext>
            </a:extLst>
          </p:cNvPr>
          <p:cNvSpPr>
            <a:spLocks noGrp="1"/>
          </p:cNvSpPr>
          <p:nvPr>
            <p:ph type="title"/>
          </p:nvPr>
        </p:nvSpPr>
        <p:spPr/>
        <p:txBody>
          <a:bodyPr/>
          <a:lstStyle/>
          <a:p>
            <a:r>
              <a:rPr lang="en-US" dirty="0"/>
              <a:t>Which Design Maximizes Sensitivity?</a:t>
            </a:r>
            <a:br>
              <a:rPr lang="en-US" dirty="0"/>
            </a:br>
            <a:r>
              <a:rPr lang="en-US" sz="2400" b="0" dirty="0"/>
              <a:t>Thermal Iron Sensitivity vs. Design Parameters</a:t>
            </a:r>
            <a:endParaRPr lang="en-US" dirty="0"/>
          </a:p>
        </p:txBody>
      </p:sp>
      <p:sp>
        <p:nvSpPr>
          <p:cNvPr id="5" name="TextBox 4">
            <a:extLst>
              <a:ext uri="{FF2B5EF4-FFF2-40B4-BE49-F238E27FC236}">
                <a16:creationId xmlns:a16="http://schemas.microsoft.com/office/drawing/2014/main" id="{474267DC-F2AD-4882-A4BA-F3F7B15DE04D}"/>
              </a:ext>
            </a:extLst>
          </p:cNvPr>
          <p:cNvSpPr txBox="1"/>
          <p:nvPr/>
        </p:nvSpPr>
        <p:spPr>
          <a:xfrm>
            <a:off x="684652" y="3271751"/>
            <a:ext cx="4604164" cy="369332"/>
          </a:xfrm>
          <a:prstGeom prst="rect">
            <a:avLst/>
          </a:prstGeom>
          <a:noFill/>
        </p:spPr>
        <p:txBody>
          <a:bodyPr wrap="square">
            <a:spAutoFit/>
          </a:bodyPr>
          <a:lstStyle/>
          <a:p>
            <a:endParaRPr lang="en-US" dirty="0"/>
          </a:p>
        </p:txBody>
      </p:sp>
      <p:pic>
        <p:nvPicPr>
          <p:cNvPr id="4" name="Picture 3">
            <a:extLst>
              <a:ext uri="{FF2B5EF4-FFF2-40B4-BE49-F238E27FC236}">
                <a16:creationId xmlns:a16="http://schemas.microsoft.com/office/drawing/2014/main" id="{47085190-28DD-489F-8B2B-081DD8C45A1D}"/>
              </a:ext>
            </a:extLst>
          </p:cNvPr>
          <p:cNvPicPr>
            <a:picLocks noChangeAspect="1"/>
          </p:cNvPicPr>
          <p:nvPr/>
        </p:nvPicPr>
        <p:blipFill rotWithShape="1">
          <a:blip r:embed="rId3"/>
          <a:srcRect l="18293" t="-22198" r="-15165" b="49193"/>
          <a:stretch/>
        </p:blipFill>
        <p:spPr>
          <a:xfrm>
            <a:off x="1527857" y="2479681"/>
            <a:ext cx="5203075" cy="3921118"/>
          </a:xfrm>
          <a:prstGeom prst="rect">
            <a:avLst/>
          </a:prstGeom>
        </p:spPr>
      </p:pic>
      <p:pic>
        <p:nvPicPr>
          <p:cNvPr id="3" name="Picture 2">
            <a:extLst>
              <a:ext uri="{FF2B5EF4-FFF2-40B4-BE49-F238E27FC236}">
                <a16:creationId xmlns:a16="http://schemas.microsoft.com/office/drawing/2014/main" id="{55D77FB8-FD75-4C5E-B883-7F2BBA82DB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7856" y="1301214"/>
            <a:ext cx="5945247" cy="3963497"/>
          </a:xfrm>
          <a:prstGeom prst="rect">
            <a:avLst/>
          </a:prstGeom>
        </p:spPr>
      </p:pic>
      <p:sp>
        <p:nvSpPr>
          <p:cNvPr id="7" name="Rectangle 6">
            <a:extLst>
              <a:ext uri="{FF2B5EF4-FFF2-40B4-BE49-F238E27FC236}">
                <a16:creationId xmlns:a16="http://schemas.microsoft.com/office/drawing/2014/main" id="{B6798D8D-ABE9-4ADE-969E-5B0D5C7E9115}"/>
              </a:ext>
            </a:extLst>
          </p:cNvPr>
          <p:cNvSpPr/>
          <p:nvPr/>
        </p:nvSpPr>
        <p:spPr bwMode="auto">
          <a:xfrm>
            <a:off x="1221129" y="5139159"/>
            <a:ext cx="619246" cy="787079"/>
          </a:xfrm>
          <a:prstGeom prst="rect">
            <a:avLst/>
          </a:prstGeom>
          <a:solidFill>
            <a:schemeClr val="bg1"/>
          </a:solidFill>
          <a:ln>
            <a:solidFill>
              <a:schemeClr val="bg1"/>
            </a:solid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8" name="Isosceles Triangle 7">
            <a:extLst>
              <a:ext uri="{FF2B5EF4-FFF2-40B4-BE49-F238E27FC236}">
                <a16:creationId xmlns:a16="http://schemas.microsoft.com/office/drawing/2014/main" id="{8F3B862D-C717-4977-8528-14B74E17657B}"/>
              </a:ext>
            </a:extLst>
          </p:cNvPr>
          <p:cNvSpPr/>
          <p:nvPr/>
        </p:nvSpPr>
        <p:spPr bwMode="auto">
          <a:xfrm>
            <a:off x="3576577" y="5264711"/>
            <a:ext cx="2494345" cy="1136088"/>
          </a:xfrm>
          <a:prstGeom prst="triangle">
            <a:avLst>
              <a:gd name="adj" fmla="val 89437"/>
            </a:avLst>
          </a:prstGeom>
          <a:solidFill>
            <a:schemeClr val="bg1"/>
          </a:solidFill>
          <a:ln>
            <a:solidFill>
              <a:schemeClr val="bg1"/>
            </a:solid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9" name="Isosceles Triangle 8">
            <a:extLst>
              <a:ext uri="{FF2B5EF4-FFF2-40B4-BE49-F238E27FC236}">
                <a16:creationId xmlns:a16="http://schemas.microsoft.com/office/drawing/2014/main" id="{F03C7C5C-AD37-4670-AC13-DD5A73300EE6}"/>
              </a:ext>
            </a:extLst>
          </p:cNvPr>
          <p:cNvSpPr/>
          <p:nvPr/>
        </p:nvSpPr>
        <p:spPr bwMode="auto">
          <a:xfrm>
            <a:off x="-368461" y="5262734"/>
            <a:ext cx="2494345" cy="1136088"/>
          </a:xfrm>
          <a:prstGeom prst="triangle">
            <a:avLst>
              <a:gd name="adj" fmla="val 89437"/>
            </a:avLst>
          </a:prstGeom>
          <a:solidFill>
            <a:schemeClr val="bg1"/>
          </a:solidFill>
          <a:ln>
            <a:solidFill>
              <a:schemeClr val="bg1"/>
            </a:solid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Tree>
    <p:extLst>
      <p:ext uri="{BB962C8B-B14F-4D97-AF65-F5344CB8AC3E}">
        <p14:creationId xmlns:p14="http://schemas.microsoft.com/office/powerpoint/2010/main" val="8968299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8206B-8FF0-4601-948E-99282B3A17F5}"/>
              </a:ext>
            </a:extLst>
          </p:cNvPr>
          <p:cNvSpPr>
            <a:spLocks noGrp="1"/>
          </p:cNvSpPr>
          <p:nvPr>
            <p:ph type="title"/>
          </p:nvPr>
        </p:nvSpPr>
        <p:spPr/>
        <p:txBody>
          <a:bodyPr/>
          <a:lstStyle/>
          <a:p>
            <a:r>
              <a:rPr lang="en-US" dirty="0"/>
              <a:t>Multi-Objective Optimization</a:t>
            </a:r>
          </a:p>
        </p:txBody>
      </p:sp>
      <p:graphicFrame>
        <p:nvGraphicFramePr>
          <p:cNvPr id="3" name="Table 2">
            <a:extLst>
              <a:ext uri="{FF2B5EF4-FFF2-40B4-BE49-F238E27FC236}">
                <a16:creationId xmlns:a16="http://schemas.microsoft.com/office/drawing/2014/main" id="{1761BF46-83D4-4E1C-BCDE-3B3CFAE65D1D}"/>
              </a:ext>
            </a:extLst>
          </p:cNvPr>
          <p:cNvGraphicFramePr>
            <a:graphicFrameLocks noGrp="1"/>
          </p:cNvGraphicFramePr>
          <p:nvPr/>
        </p:nvGraphicFramePr>
        <p:xfrm>
          <a:off x="99829" y="4327791"/>
          <a:ext cx="8944342" cy="1953858"/>
        </p:xfrm>
        <a:graphic>
          <a:graphicData uri="http://schemas.openxmlformats.org/drawingml/2006/table">
            <a:tbl>
              <a:tblPr firstRow="1" firstCol="1" bandRow="1">
                <a:tableStyleId>{5C22544A-7EE6-4342-B048-85BDC9FD1C3A}</a:tableStyleId>
              </a:tblPr>
              <a:tblGrid>
                <a:gridCol w="2371430">
                  <a:extLst>
                    <a:ext uri="{9D8B030D-6E8A-4147-A177-3AD203B41FA5}">
                      <a16:colId xmlns:a16="http://schemas.microsoft.com/office/drawing/2014/main" val="3726412480"/>
                    </a:ext>
                  </a:extLst>
                </a:gridCol>
                <a:gridCol w="1609197">
                  <a:extLst>
                    <a:ext uri="{9D8B030D-6E8A-4147-A177-3AD203B41FA5}">
                      <a16:colId xmlns:a16="http://schemas.microsoft.com/office/drawing/2014/main" val="2642788425"/>
                    </a:ext>
                  </a:extLst>
                </a:gridCol>
                <a:gridCol w="1350145">
                  <a:extLst>
                    <a:ext uri="{9D8B030D-6E8A-4147-A177-3AD203B41FA5}">
                      <a16:colId xmlns:a16="http://schemas.microsoft.com/office/drawing/2014/main" val="609039086"/>
                    </a:ext>
                  </a:extLst>
                </a:gridCol>
                <a:gridCol w="1360229">
                  <a:extLst>
                    <a:ext uri="{9D8B030D-6E8A-4147-A177-3AD203B41FA5}">
                      <a16:colId xmlns:a16="http://schemas.microsoft.com/office/drawing/2014/main" val="172092776"/>
                    </a:ext>
                  </a:extLst>
                </a:gridCol>
                <a:gridCol w="1524000">
                  <a:extLst>
                    <a:ext uri="{9D8B030D-6E8A-4147-A177-3AD203B41FA5}">
                      <a16:colId xmlns:a16="http://schemas.microsoft.com/office/drawing/2014/main" val="921698427"/>
                    </a:ext>
                  </a:extLst>
                </a:gridCol>
                <a:gridCol w="729341">
                  <a:extLst>
                    <a:ext uri="{9D8B030D-6E8A-4147-A177-3AD203B41FA5}">
                      <a16:colId xmlns:a16="http://schemas.microsoft.com/office/drawing/2014/main" val="3063282940"/>
                    </a:ext>
                  </a:extLst>
                </a:gridCol>
              </a:tblGrid>
              <a:tr h="174171">
                <a:tc>
                  <a:txBody>
                    <a:bodyPr/>
                    <a:lstStyle/>
                    <a:p>
                      <a:pPr marL="0" marR="0" algn="ctr">
                        <a:spcBef>
                          <a:spcPts val="0"/>
                        </a:spcBef>
                        <a:spcAft>
                          <a:spcPts val="0"/>
                        </a:spcAft>
                      </a:pPr>
                      <a:r>
                        <a:rPr lang="en-US" sz="1800" dirty="0">
                          <a:effectLst/>
                        </a:rPr>
                        <a:t>Tank/Layer</a:t>
                      </a: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Pu Mass (kg)</a:t>
                      </a: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U Mass (kg)</a:t>
                      </a: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Fe Mass (kg)</a:t>
                      </a: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Mn Mass (kg)</a:t>
                      </a: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H-X</a:t>
                      </a: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711319270"/>
                  </a:ext>
                </a:extLst>
              </a:tr>
              <a:tr h="277792">
                <a:tc>
                  <a:txBody>
                    <a:bodyPr/>
                    <a:lstStyle/>
                    <a:p>
                      <a:pPr marL="0" marR="0" algn="just">
                        <a:spcBef>
                          <a:spcPts val="0"/>
                        </a:spcBef>
                        <a:spcAft>
                          <a:spcPts val="0"/>
                        </a:spcAft>
                      </a:pPr>
                      <a:r>
                        <a:rPr lang="en-US" sz="1800" dirty="0">
                          <a:effectLst/>
                        </a:rPr>
                        <a:t>TX-109/Z</a:t>
                      </a: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rPr>
                        <a:t>10.48</a:t>
                      </a: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0</a:t>
                      </a: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1.800</a:t>
                      </a: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0</a:t>
                      </a: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142</a:t>
                      </a: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60796695"/>
                  </a:ext>
                </a:extLst>
              </a:tr>
              <a:tr h="290072">
                <a:tc>
                  <a:txBody>
                    <a:bodyPr/>
                    <a:lstStyle/>
                    <a:p>
                      <a:pPr marL="0" marR="0" algn="just">
                        <a:spcBef>
                          <a:spcPts val="0"/>
                        </a:spcBef>
                        <a:spcAft>
                          <a:spcPts val="0"/>
                        </a:spcAft>
                      </a:pPr>
                      <a:r>
                        <a:rPr lang="en-US" sz="1800" dirty="0">
                          <a:effectLst/>
                        </a:rPr>
                        <a:t>TX-118/NA</a:t>
                      </a: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rPr>
                        <a:t>29.15</a:t>
                      </a: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0</a:t>
                      </a: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0.7020</a:t>
                      </a: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0.624</a:t>
                      </a: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215</a:t>
                      </a: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54136023"/>
                  </a:ext>
                </a:extLst>
              </a:tr>
              <a:tr h="278298">
                <a:tc>
                  <a:txBody>
                    <a:bodyPr/>
                    <a:lstStyle/>
                    <a:p>
                      <a:pPr marL="0" marR="0" algn="just">
                        <a:spcBef>
                          <a:spcPts val="0"/>
                        </a:spcBef>
                        <a:spcAft>
                          <a:spcPts val="0"/>
                        </a:spcAft>
                      </a:pPr>
                      <a:r>
                        <a:rPr lang="en-US" sz="1800" dirty="0">
                          <a:effectLst/>
                        </a:rPr>
                        <a:t>A-106/SRR</a:t>
                      </a: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rPr>
                        <a:t>45.08</a:t>
                      </a: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136,100</a:t>
                      </a: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4.490</a:t>
                      </a: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0.241</a:t>
                      </a: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285</a:t>
                      </a: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590990623"/>
                  </a:ext>
                </a:extLst>
              </a:tr>
              <a:tr h="277792">
                <a:tc>
                  <a:txBody>
                    <a:bodyPr/>
                    <a:lstStyle/>
                    <a:p>
                      <a:pPr marL="0" marR="0" algn="just">
                        <a:spcBef>
                          <a:spcPts val="0"/>
                        </a:spcBef>
                        <a:spcAft>
                          <a:spcPts val="0"/>
                        </a:spcAft>
                      </a:pPr>
                      <a:r>
                        <a:rPr lang="en-US" sz="1800" dirty="0">
                          <a:effectLst/>
                        </a:rPr>
                        <a:t>AN101/C-102 CWP2</a:t>
                      </a: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rPr>
                        <a:t>155.9</a:t>
                      </a: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1,669</a:t>
                      </a: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6.560</a:t>
                      </a: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1.130</a:t>
                      </a: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431</a:t>
                      </a: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515567464"/>
                  </a:ext>
                </a:extLst>
              </a:tr>
              <a:tr h="277792">
                <a:tc>
                  <a:txBody>
                    <a:bodyPr/>
                    <a:lstStyle/>
                    <a:p>
                      <a:pPr marL="0" marR="0" algn="just">
                        <a:spcBef>
                          <a:spcPts val="0"/>
                        </a:spcBef>
                        <a:spcAft>
                          <a:spcPts val="0"/>
                        </a:spcAft>
                      </a:pPr>
                      <a:r>
                        <a:rPr lang="en-US" sz="1800" dirty="0">
                          <a:effectLst/>
                        </a:rPr>
                        <a:t>SX-155/R2</a:t>
                      </a: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rPr>
                        <a:t>22.88</a:t>
                      </a: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147.3</a:t>
                      </a: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1.370</a:t>
                      </a: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0.330</a:t>
                      </a: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333</a:t>
                      </a: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793583494"/>
                  </a:ext>
                </a:extLst>
              </a:tr>
              <a:tr h="277792">
                <a:tc>
                  <a:txBody>
                    <a:bodyPr/>
                    <a:lstStyle/>
                    <a:p>
                      <a:pPr marL="0" marR="0" algn="just">
                        <a:spcBef>
                          <a:spcPts val="0"/>
                        </a:spcBef>
                        <a:spcAft>
                          <a:spcPts val="0"/>
                        </a:spcAft>
                      </a:pPr>
                      <a:r>
                        <a:rPr lang="en-US" sz="1800" dirty="0">
                          <a:effectLst/>
                        </a:rPr>
                        <a:t>SY-102/Z</a:t>
                      </a: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rPr>
                        <a:t>134.9</a:t>
                      </a: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881.0</a:t>
                      </a: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5.780</a:t>
                      </a: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1.590</a:t>
                      </a: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1,590</a:t>
                      </a:r>
                      <a:endParaRPr lang="en-US" sz="18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482031795"/>
                  </a:ext>
                </a:extLst>
              </a:tr>
            </a:tbl>
          </a:graphicData>
        </a:graphic>
      </p:graphicFrame>
      <p:sp>
        <p:nvSpPr>
          <p:cNvPr id="4" name="Content Placeholder 2">
            <a:extLst>
              <a:ext uri="{FF2B5EF4-FFF2-40B4-BE49-F238E27FC236}">
                <a16:creationId xmlns:a16="http://schemas.microsoft.com/office/drawing/2014/main" id="{7CD623E2-D837-4C97-8217-9595962A507C}"/>
              </a:ext>
            </a:extLst>
          </p:cNvPr>
          <p:cNvSpPr txBox="1">
            <a:spLocks/>
          </p:cNvSpPr>
          <p:nvPr/>
        </p:nvSpPr>
        <p:spPr>
          <a:xfrm>
            <a:off x="370854" y="1442743"/>
            <a:ext cx="7977751" cy="1593283"/>
          </a:xfrm>
          <a:prstGeom prst="rect">
            <a:avLst/>
          </a:prstGeom>
        </p:spPr>
        <p:txBody>
          <a:bodyPr>
            <a:normAutofit/>
          </a:bodyPr>
          <a:lst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smtClean="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pPr defTabSz="914400"/>
            <a:r>
              <a:rPr lang="en-US" dirty="0"/>
              <a:t>177 tanks at Hanford site</a:t>
            </a:r>
          </a:p>
          <a:p>
            <a:pPr lvl="1" defTabSz="914400"/>
            <a:r>
              <a:rPr lang="en-US" dirty="0"/>
              <a:t>Compositions vary within and between tanks</a:t>
            </a:r>
          </a:p>
          <a:p>
            <a:pPr defTabSz="914400"/>
            <a:r>
              <a:rPr lang="en-US" dirty="0"/>
              <a:t>Use c</a:t>
            </a:r>
            <a:r>
              <a:rPr lang="en-US" baseline="-25000" dirty="0"/>
              <a:t>k</a:t>
            </a:r>
            <a:r>
              <a:rPr lang="en-US" dirty="0"/>
              <a:t> of six tanks used that are most representative/limiting</a:t>
            </a:r>
          </a:p>
          <a:p>
            <a:pPr defTabSz="914400"/>
            <a:endParaRPr lang="en-US" dirty="0"/>
          </a:p>
        </p:txBody>
      </p:sp>
      <p:pic>
        <p:nvPicPr>
          <p:cNvPr id="5" name="Picture 4">
            <a:extLst>
              <a:ext uri="{FF2B5EF4-FFF2-40B4-BE49-F238E27FC236}">
                <a16:creationId xmlns:a16="http://schemas.microsoft.com/office/drawing/2014/main" id="{887981DF-0109-4A0F-8932-4D7B92CD9C98}"/>
              </a:ext>
            </a:extLst>
          </p:cNvPr>
          <p:cNvPicPr>
            <a:picLocks noChangeAspect="1"/>
          </p:cNvPicPr>
          <p:nvPr/>
        </p:nvPicPr>
        <p:blipFill>
          <a:blip r:embed="rId2"/>
          <a:stretch>
            <a:fillRect/>
          </a:stretch>
        </p:blipFill>
        <p:spPr>
          <a:xfrm>
            <a:off x="1768929" y="3104073"/>
            <a:ext cx="2641146" cy="649853"/>
          </a:xfrm>
          <a:prstGeom prst="rect">
            <a:avLst/>
          </a:prstGeom>
        </p:spPr>
      </p:pic>
      <p:pic>
        <p:nvPicPr>
          <p:cNvPr id="6" name="Picture 5">
            <a:extLst>
              <a:ext uri="{FF2B5EF4-FFF2-40B4-BE49-F238E27FC236}">
                <a16:creationId xmlns:a16="http://schemas.microsoft.com/office/drawing/2014/main" id="{B7AB26B4-747C-4B67-A333-0860FC533656}"/>
              </a:ext>
            </a:extLst>
          </p:cNvPr>
          <p:cNvPicPr>
            <a:picLocks noChangeAspect="1"/>
          </p:cNvPicPr>
          <p:nvPr/>
        </p:nvPicPr>
        <p:blipFill>
          <a:blip r:embed="rId3"/>
          <a:stretch>
            <a:fillRect/>
          </a:stretch>
        </p:blipFill>
        <p:spPr>
          <a:xfrm>
            <a:off x="5169356" y="3029322"/>
            <a:ext cx="2558823" cy="767958"/>
          </a:xfrm>
          <a:prstGeom prst="rect">
            <a:avLst/>
          </a:prstGeom>
        </p:spPr>
      </p:pic>
    </p:spTree>
    <p:extLst>
      <p:ext uri="{BB962C8B-B14F-4D97-AF65-F5344CB8AC3E}">
        <p14:creationId xmlns:p14="http://schemas.microsoft.com/office/powerpoint/2010/main" val="39320444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descr="Spinning Plates">
            <a:extLst>
              <a:ext uri="{FF2B5EF4-FFF2-40B4-BE49-F238E27FC236}">
                <a16:creationId xmlns:a16="http://schemas.microsoft.com/office/drawing/2014/main" id="{BC652CB5-58E6-4A69-9EA3-D6D40ABC46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00126" y="3241401"/>
            <a:ext cx="5370653" cy="5370653"/>
          </a:xfrm>
          <a:prstGeom prst="rect">
            <a:avLst/>
          </a:prstGeom>
        </p:spPr>
      </p:pic>
      <p:sp>
        <p:nvSpPr>
          <p:cNvPr id="2" name="Title 1">
            <a:extLst>
              <a:ext uri="{FF2B5EF4-FFF2-40B4-BE49-F238E27FC236}">
                <a16:creationId xmlns:a16="http://schemas.microsoft.com/office/drawing/2014/main" id="{AD6D4F75-DCDA-4F51-B541-E568FA392443}"/>
              </a:ext>
            </a:extLst>
          </p:cNvPr>
          <p:cNvSpPr>
            <a:spLocks noGrp="1"/>
          </p:cNvSpPr>
          <p:nvPr>
            <p:ph type="title"/>
          </p:nvPr>
        </p:nvSpPr>
        <p:spPr/>
        <p:txBody>
          <a:bodyPr/>
          <a:lstStyle/>
          <a:p>
            <a:r>
              <a:rPr lang="en-US" dirty="0"/>
              <a:t>What combination makes a critical experiment?</a:t>
            </a:r>
            <a:br>
              <a:rPr lang="en-US" dirty="0"/>
            </a:br>
            <a:r>
              <a:rPr lang="en-US" sz="2400" b="0" dirty="0"/>
              <a:t>k</a:t>
            </a:r>
            <a:r>
              <a:rPr lang="en-US" sz="2400" b="0" baseline="-25000" dirty="0"/>
              <a:t>eff</a:t>
            </a:r>
            <a:r>
              <a:rPr lang="en-US" sz="2400" b="0" dirty="0"/>
              <a:t> vs. design parameters</a:t>
            </a:r>
            <a:endParaRPr lang="en-US" dirty="0"/>
          </a:p>
        </p:txBody>
      </p:sp>
      <p:pic>
        <p:nvPicPr>
          <p:cNvPr id="5" name="Picture 4">
            <a:extLst>
              <a:ext uri="{FF2B5EF4-FFF2-40B4-BE49-F238E27FC236}">
                <a16:creationId xmlns:a16="http://schemas.microsoft.com/office/drawing/2014/main" id="{4FB190E5-1432-4AB5-888D-172DB96EB1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7727" y="1793013"/>
            <a:ext cx="4581144" cy="3054096"/>
          </a:xfrm>
          <a:prstGeom prst="rect">
            <a:avLst/>
          </a:prstGeom>
        </p:spPr>
      </p:pic>
      <p:grpSp>
        <p:nvGrpSpPr>
          <p:cNvPr id="14" name="Group 13">
            <a:extLst>
              <a:ext uri="{FF2B5EF4-FFF2-40B4-BE49-F238E27FC236}">
                <a16:creationId xmlns:a16="http://schemas.microsoft.com/office/drawing/2014/main" id="{793F1F90-A90A-41F3-93F7-00A4FAA71575}"/>
              </a:ext>
            </a:extLst>
          </p:cNvPr>
          <p:cNvGrpSpPr/>
          <p:nvPr/>
        </p:nvGrpSpPr>
        <p:grpSpPr>
          <a:xfrm>
            <a:off x="91098" y="2249245"/>
            <a:ext cx="4575054" cy="3041420"/>
            <a:chOff x="477076" y="2852484"/>
            <a:chExt cx="4575054" cy="3041420"/>
          </a:xfrm>
        </p:grpSpPr>
        <p:pic>
          <p:nvPicPr>
            <p:cNvPr id="6" name="Picture 5">
              <a:extLst>
                <a:ext uri="{FF2B5EF4-FFF2-40B4-BE49-F238E27FC236}">
                  <a16:creationId xmlns:a16="http://schemas.microsoft.com/office/drawing/2014/main" id="{CD9920B3-4525-4674-8176-D5401450A0B6}"/>
                </a:ext>
              </a:extLst>
            </p:cNvPr>
            <p:cNvPicPr>
              <a:picLocks noChangeAspect="1"/>
            </p:cNvPicPr>
            <p:nvPr/>
          </p:nvPicPr>
          <p:blipFill>
            <a:blip r:embed="rId6"/>
            <a:stretch>
              <a:fillRect/>
            </a:stretch>
          </p:blipFill>
          <p:spPr>
            <a:xfrm>
              <a:off x="1042415" y="3227444"/>
              <a:ext cx="4009715" cy="2666460"/>
            </a:xfrm>
            <a:prstGeom prst="rect">
              <a:avLst/>
            </a:prstGeom>
          </p:spPr>
        </p:pic>
        <p:sp>
          <p:nvSpPr>
            <p:cNvPr id="8" name="TextBox 7">
              <a:extLst>
                <a:ext uri="{FF2B5EF4-FFF2-40B4-BE49-F238E27FC236}">
                  <a16:creationId xmlns:a16="http://schemas.microsoft.com/office/drawing/2014/main" id="{522DE350-1940-4043-94EC-EA689D03797F}"/>
                </a:ext>
              </a:extLst>
            </p:cNvPr>
            <p:cNvSpPr txBox="1"/>
            <p:nvPr/>
          </p:nvSpPr>
          <p:spPr>
            <a:xfrm>
              <a:off x="1418843" y="3053168"/>
              <a:ext cx="1223412" cy="261610"/>
            </a:xfrm>
            <a:prstGeom prst="rect">
              <a:avLst/>
            </a:prstGeom>
            <a:noFill/>
          </p:spPr>
          <p:txBody>
            <a:bodyPr wrap="none" rtlCol="0">
              <a:spAutoFit/>
            </a:bodyPr>
            <a:lstStyle/>
            <a:p>
              <a:r>
                <a:rPr lang="en-US" sz="1100" dirty="0"/>
                <a:t>under-moderated</a:t>
              </a:r>
            </a:p>
          </p:txBody>
        </p:sp>
        <p:sp>
          <p:nvSpPr>
            <p:cNvPr id="9" name="TextBox 8">
              <a:extLst>
                <a:ext uri="{FF2B5EF4-FFF2-40B4-BE49-F238E27FC236}">
                  <a16:creationId xmlns:a16="http://schemas.microsoft.com/office/drawing/2014/main" id="{D58A710A-C91C-4075-93F9-EE07606C0362}"/>
                </a:ext>
              </a:extLst>
            </p:cNvPr>
            <p:cNvSpPr txBox="1"/>
            <p:nvPr/>
          </p:nvSpPr>
          <p:spPr>
            <a:xfrm>
              <a:off x="2560680" y="3053168"/>
              <a:ext cx="1124026" cy="261610"/>
            </a:xfrm>
            <a:prstGeom prst="rect">
              <a:avLst/>
            </a:prstGeom>
            <a:noFill/>
          </p:spPr>
          <p:txBody>
            <a:bodyPr wrap="none" rtlCol="0">
              <a:spAutoFit/>
            </a:bodyPr>
            <a:lstStyle/>
            <a:p>
              <a:r>
                <a:rPr lang="en-US" sz="1100" dirty="0"/>
                <a:t>over-moderated</a:t>
              </a:r>
            </a:p>
          </p:txBody>
        </p:sp>
        <p:cxnSp>
          <p:nvCxnSpPr>
            <p:cNvPr id="10" name="Straight Arrow Connector 9">
              <a:extLst>
                <a:ext uri="{FF2B5EF4-FFF2-40B4-BE49-F238E27FC236}">
                  <a16:creationId xmlns:a16="http://schemas.microsoft.com/office/drawing/2014/main" id="{394ADF94-4367-41CA-B045-F4D08E6F7921}"/>
                </a:ext>
              </a:extLst>
            </p:cNvPr>
            <p:cNvCxnSpPr>
              <a:cxnSpLocks/>
            </p:cNvCxnSpPr>
            <p:nvPr/>
          </p:nvCxnSpPr>
          <p:spPr>
            <a:xfrm>
              <a:off x="2642255" y="3053168"/>
              <a:ext cx="104245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B24A257-C325-4723-98EB-75935E20E6BA}"/>
                </a:ext>
              </a:extLst>
            </p:cNvPr>
            <p:cNvCxnSpPr/>
            <p:nvPr/>
          </p:nvCxnSpPr>
          <p:spPr>
            <a:xfrm flipH="1">
              <a:off x="1554480" y="3053168"/>
              <a:ext cx="93878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43E1B63-3A58-4F77-AF17-9466D321939B}"/>
                </a:ext>
              </a:extLst>
            </p:cNvPr>
            <p:cNvSpPr txBox="1"/>
            <p:nvPr/>
          </p:nvSpPr>
          <p:spPr>
            <a:xfrm>
              <a:off x="484257" y="2852484"/>
              <a:ext cx="353943" cy="2366370"/>
            </a:xfrm>
            <a:prstGeom prst="rect">
              <a:avLst/>
            </a:prstGeom>
            <a:noFill/>
          </p:spPr>
          <p:txBody>
            <a:bodyPr vert="vert270" wrap="square" rtlCol="0">
              <a:spAutoFit/>
            </a:bodyPr>
            <a:lstStyle/>
            <a:p>
              <a:r>
                <a:rPr lang="en-US" sz="1100" dirty="0"/>
                <a:t>Linear addition absorber</a:t>
              </a:r>
            </a:p>
          </p:txBody>
        </p:sp>
        <p:cxnSp>
          <p:nvCxnSpPr>
            <p:cNvPr id="13" name="Straight Arrow Connector 12">
              <a:extLst>
                <a:ext uri="{FF2B5EF4-FFF2-40B4-BE49-F238E27FC236}">
                  <a16:creationId xmlns:a16="http://schemas.microsoft.com/office/drawing/2014/main" id="{A63A41F5-47B4-4EBD-8E12-039B5419838B}"/>
                </a:ext>
              </a:extLst>
            </p:cNvPr>
            <p:cNvCxnSpPr/>
            <p:nvPr/>
          </p:nvCxnSpPr>
          <p:spPr>
            <a:xfrm flipV="1">
              <a:off x="477076" y="3763617"/>
              <a:ext cx="0" cy="145523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19268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0C6C0-4105-48EF-A1F1-27ED89842CA1}"/>
              </a:ext>
            </a:extLst>
          </p:cNvPr>
          <p:cNvSpPr>
            <a:spLocks noGrp="1"/>
          </p:cNvSpPr>
          <p:nvPr>
            <p:ph type="title"/>
          </p:nvPr>
        </p:nvSpPr>
        <p:spPr/>
        <p:txBody>
          <a:bodyPr/>
          <a:lstStyle/>
          <a:p>
            <a:r>
              <a:rPr lang="en-US" dirty="0"/>
              <a:t>What Does Both?</a:t>
            </a:r>
            <a:br>
              <a:rPr lang="en-US" sz="2400" b="0" dirty="0"/>
            </a:br>
            <a:r>
              <a:rPr lang="en-US" sz="2400" b="0" dirty="0"/>
              <a:t>Critical Configurations in Sensitivity Space</a:t>
            </a:r>
          </a:p>
        </p:txBody>
      </p:sp>
      <p:pic>
        <p:nvPicPr>
          <p:cNvPr id="3" name="Picture 2">
            <a:extLst>
              <a:ext uri="{FF2B5EF4-FFF2-40B4-BE49-F238E27FC236}">
                <a16:creationId xmlns:a16="http://schemas.microsoft.com/office/drawing/2014/main" id="{5777ED64-C2CB-40D0-8665-A1B0A57D013F}"/>
              </a:ext>
            </a:extLst>
          </p:cNvPr>
          <p:cNvPicPr>
            <a:picLocks noChangeAspect="1"/>
          </p:cNvPicPr>
          <p:nvPr/>
        </p:nvPicPr>
        <p:blipFill>
          <a:blip r:embed="rId2"/>
          <a:stretch>
            <a:fillRect/>
          </a:stretch>
        </p:blipFill>
        <p:spPr>
          <a:xfrm>
            <a:off x="212073" y="2474862"/>
            <a:ext cx="4200835" cy="2724304"/>
          </a:xfrm>
          <a:prstGeom prst="rect">
            <a:avLst/>
          </a:prstGeom>
        </p:spPr>
      </p:pic>
      <p:pic>
        <p:nvPicPr>
          <p:cNvPr id="4" name="Picture 3">
            <a:extLst>
              <a:ext uri="{FF2B5EF4-FFF2-40B4-BE49-F238E27FC236}">
                <a16:creationId xmlns:a16="http://schemas.microsoft.com/office/drawing/2014/main" id="{D080A74B-F5C0-49C4-A27F-DB9FA5EC82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6860" y="2095308"/>
            <a:ext cx="4517936" cy="3011957"/>
          </a:xfrm>
          <a:prstGeom prst="rect">
            <a:avLst/>
          </a:prstGeom>
        </p:spPr>
      </p:pic>
    </p:spTree>
    <p:extLst>
      <p:ext uri="{BB962C8B-B14F-4D97-AF65-F5344CB8AC3E}">
        <p14:creationId xmlns:p14="http://schemas.microsoft.com/office/powerpoint/2010/main" val="3969475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F1BCC-269D-4D8C-AD8E-7F32162E1185}"/>
              </a:ext>
            </a:extLst>
          </p:cNvPr>
          <p:cNvSpPr>
            <a:spLocks noGrp="1"/>
          </p:cNvSpPr>
          <p:nvPr>
            <p:ph type="title"/>
          </p:nvPr>
        </p:nvSpPr>
        <p:spPr/>
        <p:txBody>
          <a:bodyPr/>
          <a:lstStyle/>
          <a:p>
            <a:r>
              <a:rPr lang="en-US" dirty="0"/>
              <a:t>Optimal Designs</a:t>
            </a:r>
          </a:p>
        </p:txBody>
      </p:sp>
      <p:pic>
        <p:nvPicPr>
          <p:cNvPr id="3" name="Content Placeholder 4">
            <a:extLst>
              <a:ext uri="{FF2B5EF4-FFF2-40B4-BE49-F238E27FC236}">
                <a16:creationId xmlns:a16="http://schemas.microsoft.com/office/drawing/2014/main" id="{0F02D880-C801-42D0-87F4-10DEA06C1F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941" y="1664558"/>
            <a:ext cx="6286038" cy="4190692"/>
          </a:xfrm>
          <a:prstGeom prst="rect">
            <a:avLst/>
          </a:prstGeom>
        </p:spPr>
      </p:pic>
      <p:pic>
        <p:nvPicPr>
          <p:cNvPr id="4" name="Graphic 3" descr="Spinning Plates">
            <a:extLst>
              <a:ext uri="{FF2B5EF4-FFF2-40B4-BE49-F238E27FC236}">
                <a16:creationId xmlns:a16="http://schemas.microsoft.com/office/drawing/2014/main" id="{610D343B-2CDE-4310-8EBF-04E0D3BAA5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68465" y="2888373"/>
            <a:ext cx="2383895" cy="2383895"/>
          </a:xfrm>
          <a:prstGeom prst="rect">
            <a:avLst/>
          </a:prstGeom>
        </p:spPr>
      </p:pic>
      <p:pic>
        <p:nvPicPr>
          <p:cNvPr id="5" name="Picture 4">
            <a:extLst>
              <a:ext uri="{FF2B5EF4-FFF2-40B4-BE49-F238E27FC236}">
                <a16:creationId xmlns:a16="http://schemas.microsoft.com/office/drawing/2014/main" id="{ECE0F670-649F-4F7E-B548-C4D7EF70C6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6405" y="2642973"/>
            <a:ext cx="1119008" cy="746005"/>
          </a:xfrm>
          <a:prstGeom prst="rect">
            <a:avLst/>
          </a:prstGeom>
        </p:spPr>
      </p:pic>
      <p:pic>
        <p:nvPicPr>
          <p:cNvPr id="6" name="Picture 5">
            <a:extLst>
              <a:ext uri="{FF2B5EF4-FFF2-40B4-BE49-F238E27FC236}">
                <a16:creationId xmlns:a16="http://schemas.microsoft.com/office/drawing/2014/main" id="{CE945906-B462-4CBE-8920-9B7F6F3B67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6257" y="2805072"/>
            <a:ext cx="1154912" cy="769941"/>
          </a:xfrm>
          <a:prstGeom prst="rect">
            <a:avLst/>
          </a:prstGeom>
        </p:spPr>
      </p:pic>
      <p:sp>
        <p:nvSpPr>
          <p:cNvPr id="7" name="Isosceles Triangle 6">
            <a:extLst>
              <a:ext uri="{FF2B5EF4-FFF2-40B4-BE49-F238E27FC236}">
                <a16:creationId xmlns:a16="http://schemas.microsoft.com/office/drawing/2014/main" id="{049FB849-275B-4B62-AB04-AF1F1C0D31D9}"/>
              </a:ext>
            </a:extLst>
          </p:cNvPr>
          <p:cNvSpPr/>
          <p:nvPr/>
        </p:nvSpPr>
        <p:spPr bwMode="auto">
          <a:xfrm>
            <a:off x="7795436" y="3502554"/>
            <a:ext cx="956924" cy="706451"/>
          </a:xfrm>
          <a:prstGeom prst="triangle">
            <a:avLst>
              <a:gd name="adj" fmla="val 57437"/>
            </a:avLst>
          </a:prstGeom>
          <a:solidFill>
            <a:schemeClr val="bg1"/>
          </a:solidFill>
          <a:ln>
            <a:solidFill>
              <a:schemeClr val="bg1"/>
            </a:solid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pic>
        <p:nvPicPr>
          <p:cNvPr id="12" name="Picture 11" descr="A picture containing object, comb&#10;&#10;Description automatically generated">
            <a:extLst>
              <a:ext uri="{FF2B5EF4-FFF2-40B4-BE49-F238E27FC236}">
                <a16:creationId xmlns:a16="http://schemas.microsoft.com/office/drawing/2014/main" id="{A3C51DDA-08E7-4F34-A7D7-3573F1F1CFAB}"/>
              </a:ext>
            </a:extLst>
          </p:cNvPr>
          <p:cNvPicPr>
            <a:picLocks noChangeAspect="1"/>
          </p:cNvPicPr>
          <p:nvPr/>
        </p:nvPicPr>
        <p:blipFill>
          <a:blip r:embed="rId7"/>
          <a:stretch>
            <a:fillRect/>
          </a:stretch>
        </p:blipFill>
        <p:spPr>
          <a:xfrm flipH="1">
            <a:off x="8034335" y="3469023"/>
            <a:ext cx="790653" cy="790653"/>
          </a:xfrm>
          <a:prstGeom prst="rect">
            <a:avLst/>
          </a:prstGeom>
        </p:spPr>
      </p:pic>
    </p:spTree>
    <p:extLst>
      <p:ext uri="{BB962C8B-B14F-4D97-AF65-F5344CB8AC3E}">
        <p14:creationId xmlns:p14="http://schemas.microsoft.com/office/powerpoint/2010/main" val="4234059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C4BCA-2F58-481E-B2C3-D75CBCA0D0EB}"/>
              </a:ext>
            </a:extLst>
          </p:cNvPr>
          <p:cNvSpPr>
            <a:spLocks noGrp="1"/>
          </p:cNvSpPr>
          <p:nvPr>
            <p:ph type="title"/>
          </p:nvPr>
        </p:nvSpPr>
        <p:spPr/>
        <p:txBody>
          <a:bodyPr/>
          <a:lstStyle/>
          <a:p>
            <a:r>
              <a:rPr lang="en-US" dirty="0"/>
              <a:t>Optimization Strategy</a:t>
            </a:r>
          </a:p>
        </p:txBody>
      </p:sp>
      <p:sp>
        <p:nvSpPr>
          <p:cNvPr id="5" name="Content Placeholder 5">
            <a:extLst>
              <a:ext uri="{FF2B5EF4-FFF2-40B4-BE49-F238E27FC236}">
                <a16:creationId xmlns:a16="http://schemas.microsoft.com/office/drawing/2014/main" id="{2FE0A639-2731-455E-895D-E64CD91B95FA}"/>
              </a:ext>
            </a:extLst>
          </p:cNvPr>
          <p:cNvSpPr txBox="1">
            <a:spLocks/>
          </p:cNvSpPr>
          <p:nvPr/>
        </p:nvSpPr>
        <p:spPr>
          <a:xfrm>
            <a:off x="55139" y="1531064"/>
            <a:ext cx="4707552" cy="3509747"/>
          </a:xfrm>
          <a:prstGeom prst="rect">
            <a:avLst/>
          </a:prstGeom>
        </p:spPr>
        <p:txBody>
          <a:bodyPr/>
          <a:lst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smtClean="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pPr defTabSz="914400"/>
            <a:r>
              <a:rPr lang="en-US" dirty="0"/>
              <a:t>Idea: </a:t>
            </a:r>
          </a:p>
          <a:p>
            <a:pPr lvl="1" defTabSz="914400"/>
            <a:r>
              <a:rPr lang="en-US" dirty="0"/>
              <a:t>Surrogate model of MC code</a:t>
            </a:r>
          </a:p>
          <a:p>
            <a:pPr lvl="1" defTabSz="914400"/>
            <a:r>
              <a:rPr lang="en-US" dirty="0"/>
              <a:t>Use model to find the optimal design</a:t>
            </a:r>
          </a:p>
          <a:p>
            <a:pPr lvl="1" defTabSz="914400"/>
            <a:r>
              <a:rPr lang="en-US" dirty="0"/>
              <a:t>Avoid expensive MC</a:t>
            </a:r>
          </a:p>
          <a:p>
            <a:pPr defTabSz="914400"/>
            <a:r>
              <a:rPr lang="en-US" dirty="0"/>
              <a:t>Questions:</a:t>
            </a:r>
          </a:p>
          <a:p>
            <a:pPr lvl="1" defTabSz="914400"/>
            <a:r>
              <a:rPr lang="en-US" dirty="0"/>
              <a:t>Which surrogate model?</a:t>
            </a:r>
          </a:p>
          <a:p>
            <a:pPr lvl="1" defTabSz="914400"/>
            <a:r>
              <a:rPr lang="en-US" dirty="0"/>
              <a:t>How to minimize MC simulations?</a:t>
            </a:r>
          </a:p>
          <a:p>
            <a:pPr lvl="2" defTabSz="914400"/>
            <a:r>
              <a:rPr lang="en-US" dirty="0"/>
              <a:t>Balance between accurate regression and minimizing computational cost</a:t>
            </a:r>
          </a:p>
          <a:p>
            <a:pPr defTabSz="914400"/>
            <a:r>
              <a:rPr lang="en-US" dirty="0"/>
              <a:t>One Solution:</a:t>
            </a:r>
          </a:p>
          <a:p>
            <a:pPr lvl="1" defTabSz="914400"/>
            <a:r>
              <a:rPr lang="en-US" dirty="0"/>
              <a:t>Gaussian processes</a:t>
            </a:r>
          </a:p>
          <a:p>
            <a:pPr lvl="1" defTabSz="914400"/>
            <a:r>
              <a:rPr lang="en-US" dirty="0"/>
              <a:t>Efficient global optimization</a:t>
            </a:r>
          </a:p>
        </p:txBody>
      </p:sp>
      <p:sp>
        <p:nvSpPr>
          <p:cNvPr id="7" name="TextBox 6">
            <a:extLst>
              <a:ext uri="{FF2B5EF4-FFF2-40B4-BE49-F238E27FC236}">
                <a16:creationId xmlns:a16="http://schemas.microsoft.com/office/drawing/2014/main" id="{A865839A-1FE7-4C06-BC3B-11C780EA2009}"/>
              </a:ext>
            </a:extLst>
          </p:cNvPr>
          <p:cNvSpPr txBox="1"/>
          <p:nvPr/>
        </p:nvSpPr>
        <p:spPr>
          <a:xfrm>
            <a:off x="5103401" y="1991309"/>
            <a:ext cx="3437041" cy="369332"/>
          </a:xfrm>
          <a:prstGeom prst="rect">
            <a:avLst/>
          </a:prstGeom>
          <a:noFill/>
        </p:spPr>
        <p:txBody>
          <a:bodyPr wrap="square" rtlCol="0">
            <a:spAutoFit/>
          </a:bodyPr>
          <a:lstStyle/>
          <a:p>
            <a:pPr algn="ctr"/>
            <a:r>
              <a:rPr lang="en-US" b="1" dirty="0"/>
              <a:t>Competing Desires</a:t>
            </a:r>
          </a:p>
        </p:txBody>
      </p:sp>
      <p:graphicFrame>
        <p:nvGraphicFramePr>
          <p:cNvPr id="12" name="Table 12">
            <a:extLst>
              <a:ext uri="{FF2B5EF4-FFF2-40B4-BE49-F238E27FC236}">
                <a16:creationId xmlns:a16="http://schemas.microsoft.com/office/drawing/2014/main" id="{97F1F11F-C901-4025-9D61-B2B17800D275}"/>
              </a:ext>
            </a:extLst>
          </p:cNvPr>
          <p:cNvGraphicFramePr>
            <a:graphicFrameLocks noGrp="1"/>
          </p:cNvGraphicFramePr>
          <p:nvPr>
            <p:extLst>
              <p:ext uri="{D42A27DB-BD31-4B8C-83A1-F6EECF244321}">
                <p14:modId xmlns:p14="http://schemas.microsoft.com/office/powerpoint/2010/main" val="1752923277"/>
              </p:ext>
            </p:extLst>
          </p:nvPr>
        </p:nvGraphicFramePr>
        <p:xfrm>
          <a:off x="5321747" y="2692646"/>
          <a:ext cx="3521282" cy="2544225"/>
        </p:xfrm>
        <a:graphic>
          <a:graphicData uri="http://schemas.openxmlformats.org/drawingml/2006/table">
            <a:tbl>
              <a:tblPr firstRow="1" bandRow="1">
                <a:tableStyleId>{5C22544A-7EE6-4342-B048-85BDC9FD1C3A}</a:tableStyleId>
              </a:tblPr>
              <a:tblGrid>
                <a:gridCol w="3521282">
                  <a:extLst>
                    <a:ext uri="{9D8B030D-6E8A-4147-A177-3AD203B41FA5}">
                      <a16:colId xmlns:a16="http://schemas.microsoft.com/office/drawing/2014/main" val="1032876300"/>
                    </a:ext>
                  </a:extLst>
                </a:gridCol>
              </a:tblGrid>
              <a:tr h="2544225">
                <a:tc>
                  <a:txBody>
                    <a:bodyPr/>
                    <a:lstStyle/>
                    <a:p>
                      <a:endParaRPr lang="en-US"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89252308"/>
                  </a:ext>
                </a:extLst>
              </a:tr>
            </a:tbl>
          </a:graphicData>
        </a:graphic>
      </p:graphicFrame>
      <p:sp>
        <p:nvSpPr>
          <p:cNvPr id="14" name="Freeform: Shape 13">
            <a:extLst>
              <a:ext uri="{FF2B5EF4-FFF2-40B4-BE49-F238E27FC236}">
                <a16:creationId xmlns:a16="http://schemas.microsoft.com/office/drawing/2014/main" id="{93B21A89-D196-459D-A867-AC6E9F665E85}"/>
              </a:ext>
            </a:extLst>
          </p:cNvPr>
          <p:cNvSpPr/>
          <p:nvPr/>
        </p:nvSpPr>
        <p:spPr bwMode="auto">
          <a:xfrm>
            <a:off x="5316386" y="2697250"/>
            <a:ext cx="3267027" cy="2545616"/>
          </a:xfrm>
          <a:custGeom>
            <a:avLst/>
            <a:gdLst>
              <a:gd name="connsiteX0" fmla="*/ 0 w 3267027"/>
              <a:gd name="connsiteY0" fmla="*/ 2545616 h 2545616"/>
              <a:gd name="connsiteX1" fmla="*/ 918995 w 3267027"/>
              <a:gd name="connsiteY1" fmla="*/ 1975840 h 2545616"/>
              <a:gd name="connsiteX2" fmla="*/ 1690951 w 3267027"/>
              <a:gd name="connsiteY2" fmla="*/ 1134959 h 2545616"/>
              <a:gd name="connsiteX3" fmla="*/ 2260727 w 3267027"/>
              <a:gd name="connsiteY3" fmla="*/ 519232 h 2545616"/>
              <a:gd name="connsiteX4" fmla="*/ 2734010 w 3267027"/>
              <a:gd name="connsiteY4" fmla="*/ 468688 h 2545616"/>
              <a:gd name="connsiteX5" fmla="*/ 3267027 w 3267027"/>
              <a:gd name="connsiteY5" fmla="*/ 0 h 254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67027" h="2545616">
                <a:moveTo>
                  <a:pt x="0" y="2545616"/>
                </a:moveTo>
                <a:cubicBezTo>
                  <a:pt x="318585" y="2378282"/>
                  <a:pt x="637170" y="2210949"/>
                  <a:pt x="918995" y="1975840"/>
                </a:cubicBezTo>
                <a:cubicBezTo>
                  <a:pt x="1200820" y="1740731"/>
                  <a:pt x="1690951" y="1134959"/>
                  <a:pt x="1690951" y="1134959"/>
                </a:cubicBezTo>
                <a:cubicBezTo>
                  <a:pt x="1914573" y="892191"/>
                  <a:pt x="2086884" y="630277"/>
                  <a:pt x="2260727" y="519232"/>
                </a:cubicBezTo>
                <a:cubicBezTo>
                  <a:pt x="2434570" y="408187"/>
                  <a:pt x="2566293" y="555227"/>
                  <a:pt x="2734010" y="468688"/>
                </a:cubicBezTo>
                <a:cubicBezTo>
                  <a:pt x="2901727" y="382149"/>
                  <a:pt x="3160577" y="85007"/>
                  <a:pt x="3267027" y="0"/>
                </a:cubicBezTo>
              </a:path>
            </a:pathLst>
          </a:custGeom>
          <a:noFill/>
          <a:ln w="28575">
            <a:solidFill>
              <a:schemeClr val="accent1">
                <a:lumMod val="75000"/>
              </a:schemeClr>
            </a:solidFill>
            <a:headEnd/>
            <a:tailEnd/>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15" name="Isosceles Triangle 14">
            <a:extLst>
              <a:ext uri="{FF2B5EF4-FFF2-40B4-BE49-F238E27FC236}">
                <a16:creationId xmlns:a16="http://schemas.microsoft.com/office/drawing/2014/main" id="{8FC3B501-6EA9-488B-B062-3C81A81E9D60}"/>
              </a:ext>
            </a:extLst>
          </p:cNvPr>
          <p:cNvSpPr/>
          <p:nvPr/>
        </p:nvSpPr>
        <p:spPr bwMode="auto">
          <a:xfrm>
            <a:off x="5247461" y="2623731"/>
            <a:ext cx="142444" cy="110279"/>
          </a:xfrm>
          <a:prstGeom prst="triangle">
            <a:avLst/>
          </a:prstGeom>
          <a:solidFill>
            <a:schemeClr val="tx1"/>
          </a:solidFill>
          <a:ln>
            <a:solidFill>
              <a:schemeClr val="tx1"/>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16" name="Isosceles Triangle 15">
            <a:extLst>
              <a:ext uri="{FF2B5EF4-FFF2-40B4-BE49-F238E27FC236}">
                <a16:creationId xmlns:a16="http://schemas.microsoft.com/office/drawing/2014/main" id="{45609261-5902-41F4-90E4-9FB537FD881C}"/>
              </a:ext>
            </a:extLst>
          </p:cNvPr>
          <p:cNvSpPr/>
          <p:nvPr/>
        </p:nvSpPr>
        <p:spPr bwMode="auto">
          <a:xfrm rot="5400000">
            <a:off x="8771807" y="5173308"/>
            <a:ext cx="142444" cy="110279"/>
          </a:xfrm>
          <a:prstGeom prst="triangle">
            <a:avLst/>
          </a:prstGeom>
          <a:solidFill>
            <a:schemeClr val="tx1"/>
          </a:solidFill>
          <a:ln>
            <a:solidFill>
              <a:schemeClr val="tx1"/>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18" name="TextBox 17">
            <a:extLst>
              <a:ext uri="{FF2B5EF4-FFF2-40B4-BE49-F238E27FC236}">
                <a16:creationId xmlns:a16="http://schemas.microsoft.com/office/drawing/2014/main" id="{6B214225-7B03-4690-AC6C-7FD0BE20A48E}"/>
              </a:ext>
            </a:extLst>
          </p:cNvPr>
          <p:cNvSpPr txBox="1"/>
          <p:nvPr/>
        </p:nvSpPr>
        <p:spPr>
          <a:xfrm rot="16200000">
            <a:off x="3479295" y="3785392"/>
            <a:ext cx="3102668" cy="369332"/>
          </a:xfrm>
          <a:prstGeom prst="rect">
            <a:avLst/>
          </a:prstGeom>
          <a:noFill/>
        </p:spPr>
        <p:txBody>
          <a:bodyPr wrap="square">
            <a:spAutoFit/>
          </a:bodyPr>
          <a:lstStyle/>
          <a:p>
            <a:pPr lvl="0"/>
            <a:r>
              <a:rPr lang="en-US" dirty="0"/>
              <a:t>Model Accuracy &amp; Fitting  Cost</a:t>
            </a:r>
          </a:p>
        </p:txBody>
      </p:sp>
      <p:sp>
        <p:nvSpPr>
          <p:cNvPr id="20" name="TextBox 19">
            <a:extLst>
              <a:ext uri="{FF2B5EF4-FFF2-40B4-BE49-F238E27FC236}">
                <a16:creationId xmlns:a16="http://schemas.microsoft.com/office/drawing/2014/main" id="{6BEF7EA8-7E28-42D7-B825-30B4008D6C53}"/>
              </a:ext>
            </a:extLst>
          </p:cNvPr>
          <p:cNvSpPr txBox="1"/>
          <p:nvPr/>
        </p:nvSpPr>
        <p:spPr>
          <a:xfrm>
            <a:off x="5355061" y="5247470"/>
            <a:ext cx="4604164" cy="369332"/>
          </a:xfrm>
          <a:prstGeom prst="rect">
            <a:avLst/>
          </a:prstGeom>
          <a:noFill/>
        </p:spPr>
        <p:txBody>
          <a:bodyPr wrap="square">
            <a:spAutoFit/>
          </a:bodyPr>
          <a:lstStyle/>
          <a:p>
            <a:pPr lvl="0"/>
            <a:r>
              <a:rPr lang="en-US" dirty="0"/>
              <a:t>Number Monte Carlo Simulations</a:t>
            </a:r>
          </a:p>
        </p:txBody>
      </p:sp>
      <p:cxnSp>
        <p:nvCxnSpPr>
          <p:cNvPr id="22" name="Straight Connector 21">
            <a:extLst>
              <a:ext uri="{FF2B5EF4-FFF2-40B4-BE49-F238E27FC236}">
                <a16:creationId xmlns:a16="http://schemas.microsoft.com/office/drawing/2014/main" id="{F962A93F-2BA6-4913-94B4-22711D46AB12}"/>
              </a:ext>
            </a:extLst>
          </p:cNvPr>
          <p:cNvCxnSpPr/>
          <p:nvPr/>
        </p:nvCxnSpPr>
        <p:spPr>
          <a:xfrm flipV="1">
            <a:off x="7657143" y="2692646"/>
            <a:ext cx="0" cy="2535801"/>
          </a:xfrm>
          <a:prstGeom prst="line">
            <a:avLst/>
          </a:prstGeom>
          <a:ln w="28575" cmpd="sng">
            <a:solidFill>
              <a:srgbClr val="FF0000"/>
            </a:solidFill>
            <a:prstDash val="sys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81593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5EEE7-4DFB-458A-8F0D-E5B7F278954E}"/>
              </a:ext>
            </a:extLst>
          </p:cNvPr>
          <p:cNvSpPr>
            <a:spLocks noGrp="1"/>
          </p:cNvSpPr>
          <p:nvPr>
            <p:ph type="title"/>
          </p:nvPr>
        </p:nvSpPr>
        <p:spPr/>
        <p:txBody>
          <a:bodyPr/>
          <a:lstStyle/>
          <a:p>
            <a:r>
              <a:rPr lang="en-US" dirty="0"/>
              <a:t>How to Add Training Data Efficiently</a:t>
            </a:r>
          </a:p>
        </p:txBody>
      </p:sp>
      <p:pic>
        <p:nvPicPr>
          <p:cNvPr id="8" name="Picture 7">
            <a:extLst>
              <a:ext uri="{FF2B5EF4-FFF2-40B4-BE49-F238E27FC236}">
                <a16:creationId xmlns:a16="http://schemas.microsoft.com/office/drawing/2014/main" id="{50AA04F8-C02F-4102-8D80-18559B3FCE27}"/>
              </a:ext>
            </a:extLst>
          </p:cNvPr>
          <p:cNvPicPr>
            <a:picLocks noChangeAspect="1"/>
          </p:cNvPicPr>
          <p:nvPr/>
        </p:nvPicPr>
        <p:blipFill>
          <a:blip r:embed="rId2"/>
          <a:stretch>
            <a:fillRect/>
          </a:stretch>
        </p:blipFill>
        <p:spPr>
          <a:xfrm>
            <a:off x="4494611" y="2661557"/>
            <a:ext cx="4442559" cy="2364944"/>
          </a:xfrm>
          <a:prstGeom prst="rect">
            <a:avLst/>
          </a:prstGeom>
        </p:spPr>
      </p:pic>
      <p:sp>
        <p:nvSpPr>
          <p:cNvPr id="9" name="Rectangle 8">
            <a:extLst>
              <a:ext uri="{FF2B5EF4-FFF2-40B4-BE49-F238E27FC236}">
                <a16:creationId xmlns:a16="http://schemas.microsoft.com/office/drawing/2014/main" id="{69EBC0BB-A01D-4812-9EBA-6B7158E1200F}"/>
              </a:ext>
            </a:extLst>
          </p:cNvPr>
          <p:cNvSpPr/>
          <p:nvPr/>
        </p:nvSpPr>
        <p:spPr bwMode="auto">
          <a:xfrm>
            <a:off x="4572000" y="2661557"/>
            <a:ext cx="2041071" cy="462643"/>
          </a:xfrm>
          <a:prstGeom prst="rect">
            <a:avLst/>
          </a:prstGeom>
          <a:solidFill>
            <a:srgbClr val="F6F8F9"/>
          </a:solidFill>
          <a:ln>
            <a:solidFill>
              <a:srgbClr val="F6F8F9"/>
            </a:solid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10" name="Rectangle 9">
            <a:extLst>
              <a:ext uri="{FF2B5EF4-FFF2-40B4-BE49-F238E27FC236}">
                <a16:creationId xmlns:a16="http://schemas.microsoft.com/office/drawing/2014/main" id="{F7B64AAC-FDCC-448E-9CCC-30699ECBF310}"/>
              </a:ext>
            </a:extLst>
          </p:cNvPr>
          <p:cNvSpPr/>
          <p:nvPr/>
        </p:nvSpPr>
        <p:spPr bwMode="auto">
          <a:xfrm>
            <a:off x="6613071" y="4271648"/>
            <a:ext cx="2104945" cy="633359"/>
          </a:xfrm>
          <a:prstGeom prst="rect">
            <a:avLst/>
          </a:prstGeom>
          <a:solidFill>
            <a:srgbClr val="F6F8F9"/>
          </a:solidFill>
          <a:ln>
            <a:solidFill>
              <a:srgbClr val="F6F8F9"/>
            </a:solid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12" name="Content Placeholder 2">
            <a:extLst>
              <a:ext uri="{FF2B5EF4-FFF2-40B4-BE49-F238E27FC236}">
                <a16:creationId xmlns:a16="http://schemas.microsoft.com/office/drawing/2014/main" id="{6589EBEE-9698-4E69-9363-752EA9847856}"/>
              </a:ext>
            </a:extLst>
          </p:cNvPr>
          <p:cNvSpPr txBox="1">
            <a:spLocks/>
          </p:cNvSpPr>
          <p:nvPr/>
        </p:nvSpPr>
        <p:spPr>
          <a:xfrm>
            <a:off x="75723" y="1703077"/>
            <a:ext cx="4475530" cy="4281904"/>
          </a:xfrm>
          <a:prstGeom prst="rect">
            <a:avLst/>
          </a:prstGeom>
        </p:spPr>
        <p:txBody>
          <a:bodyPr>
            <a:normAutofit fontScale="92500" lnSpcReduction="10000"/>
          </a:bodyPr>
          <a:lst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smtClean="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r>
              <a:rPr lang="en-US" sz="2000" dirty="0"/>
              <a:t>Adding training data is expensive</a:t>
            </a:r>
          </a:p>
          <a:p>
            <a:pPr lvl="1"/>
            <a:r>
              <a:rPr lang="en-US" sz="1800" dirty="0"/>
              <a:t>MC simulations</a:t>
            </a:r>
          </a:p>
          <a:p>
            <a:pPr lvl="1"/>
            <a:r>
              <a:rPr lang="en-US" sz="1800" dirty="0"/>
              <a:t>Experiments</a:t>
            </a:r>
          </a:p>
          <a:p>
            <a:r>
              <a:rPr lang="en-US" sz="2000" dirty="0"/>
              <a:t>For optimization, only want to add it near a max or min</a:t>
            </a:r>
          </a:p>
          <a:p>
            <a:r>
              <a:rPr lang="en-US" sz="2000" dirty="0"/>
              <a:t>How do we efficiently choose where to add new points?</a:t>
            </a:r>
          </a:p>
          <a:p>
            <a:r>
              <a:rPr lang="en-US" sz="2000" dirty="0"/>
              <a:t>An answer: </a:t>
            </a:r>
            <a:r>
              <a:rPr lang="en-US" sz="2000" b="1" dirty="0"/>
              <a:t>Bayesian Optimization</a:t>
            </a:r>
          </a:p>
          <a:p>
            <a:r>
              <a:rPr lang="en-US" sz="2000" dirty="0"/>
              <a:t>Bayesian Optimization: algorithm for finding an optimum</a:t>
            </a:r>
          </a:p>
          <a:p>
            <a:pPr lvl="1"/>
            <a:r>
              <a:rPr lang="en-US" sz="1800" dirty="0"/>
              <a:t>Fit GP</a:t>
            </a:r>
          </a:p>
          <a:p>
            <a:pPr lvl="1"/>
            <a:r>
              <a:rPr lang="en-US" sz="1800" dirty="0"/>
              <a:t>Choose new training data</a:t>
            </a:r>
          </a:p>
          <a:p>
            <a:pPr lvl="1"/>
            <a:r>
              <a:rPr lang="en-US" sz="1800" dirty="0"/>
              <a:t>Find the optimum</a:t>
            </a:r>
          </a:p>
          <a:p>
            <a:endParaRPr lang="en-US" sz="2000" b="1" dirty="0"/>
          </a:p>
          <a:p>
            <a:pPr defTabSz="914400"/>
            <a:endParaRPr lang="en-US" sz="2000" dirty="0"/>
          </a:p>
          <a:p>
            <a:pPr defTabSz="914400"/>
            <a:endParaRPr lang="en-US" sz="2000" dirty="0"/>
          </a:p>
        </p:txBody>
      </p:sp>
      <p:pic>
        <p:nvPicPr>
          <p:cNvPr id="17" name="Graphic 16" descr="Garbage">
            <a:extLst>
              <a:ext uri="{FF2B5EF4-FFF2-40B4-BE49-F238E27FC236}">
                <a16:creationId xmlns:a16="http://schemas.microsoft.com/office/drawing/2014/main" id="{674E761C-9EB5-4186-8B34-EEDB864380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38713" y="2847289"/>
            <a:ext cx="553822" cy="553822"/>
          </a:xfrm>
          <a:prstGeom prst="rect">
            <a:avLst/>
          </a:prstGeom>
        </p:spPr>
      </p:pic>
      <p:cxnSp>
        <p:nvCxnSpPr>
          <p:cNvPr id="19" name="Straight Arrow Connector 18">
            <a:extLst>
              <a:ext uri="{FF2B5EF4-FFF2-40B4-BE49-F238E27FC236}">
                <a16:creationId xmlns:a16="http://schemas.microsoft.com/office/drawing/2014/main" id="{91CBCEA7-EBA3-48B7-A3AE-2ABE6A11B137}"/>
              </a:ext>
            </a:extLst>
          </p:cNvPr>
          <p:cNvCxnSpPr/>
          <p:nvPr/>
        </p:nvCxnSpPr>
        <p:spPr>
          <a:xfrm>
            <a:off x="5306786" y="3429000"/>
            <a:ext cx="941614" cy="625929"/>
          </a:xfrm>
          <a:prstGeom prst="straightConnector1">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D9BE802F-FD48-4674-BBFB-F4B95E6891E2}"/>
              </a:ext>
            </a:extLst>
          </p:cNvPr>
          <p:cNvCxnSpPr/>
          <p:nvPr/>
        </p:nvCxnSpPr>
        <p:spPr>
          <a:xfrm>
            <a:off x="5315624" y="3429000"/>
            <a:ext cx="519119" cy="1300843"/>
          </a:xfrm>
          <a:prstGeom prst="straightConnector1">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5B4B8DF1-296F-420F-A180-5B8100BD6955}"/>
              </a:ext>
            </a:extLst>
          </p:cNvPr>
          <p:cNvCxnSpPr/>
          <p:nvPr/>
        </p:nvCxnSpPr>
        <p:spPr>
          <a:xfrm flipH="1">
            <a:off x="4806043" y="3424929"/>
            <a:ext cx="509581" cy="965095"/>
          </a:xfrm>
          <a:prstGeom prst="straightConnector1">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pic>
        <p:nvPicPr>
          <p:cNvPr id="25" name="Graphic 24" descr="Thumbs up sign">
            <a:extLst>
              <a:ext uri="{FF2B5EF4-FFF2-40B4-BE49-F238E27FC236}">
                <a16:creationId xmlns:a16="http://schemas.microsoft.com/office/drawing/2014/main" id="{B2D42C8D-5AE8-42E5-8E69-82D1DF51E71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81233" y="1908026"/>
            <a:ext cx="632037" cy="632037"/>
          </a:xfrm>
          <a:prstGeom prst="rect">
            <a:avLst/>
          </a:prstGeom>
        </p:spPr>
      </p:pic>
      <p:cxnSp>
        <p:nvCxnSpPr>
          <p:cNvPr id="27" name="Straight Arrow Connector 26">
            <a:extLst>
              <a:ext uri="{FF2B5EF4-FFF2-40B4-BE49-F238E27FC236}">
                <a16:creationId xmlns:a16="http://schemas.microsoft.com/office/drawing/2014/main" id="{000B826D-B458-4F9D-ABD1-61AF56F1A846}"/>
              </a:ext>
            </a:extLst>
          </p:cNvPr>
          <p:cNvCxnSpPr>
            <a:stCxn id="25" idx="2"/>
          </p:cNvCxnSpPr>
          <p:nvPr/>
        </p:nvCxnSpPr>
        <p:spPr>
          <a:xfrm>
            <a:off x="7897252" y="2540063"/>
            <a:ext cx="87419" cy="497051"/>
          </a:xfrm>
          <a:prstGeom prst="straightConnector1">
            <a:avLst/>
          </a:prstGeom>
          <a:ln w="28575"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93042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D9E64A13-891E-40C3-AF82-A414394F5642}"/>
                  </a:ext>
                </a:extLst>
              </p:cNvPr>
              <p:cNvSpPr txBox="1">
                <a:spLocks/>
              </p:cNvSpPr>
              <p:nvPr/>
            </p:nvSpPr>
            <p:spPr>
              <a:xfrm>
                <a:off x="303296" y="1584121"/>
                <a:ext cx="8775389" cy="4696936"/>
              </a:xfrm>
              <a:prstGeom prst="rect">
                <a:avLst/>
              </a:prstGeom>
            </p:spPr>
            <p:txBody>
              <a:bodyPr>
                <a:normAutofit/>
              </a:bodyPr>
              <a:lst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smtClean="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r>
                  <a:rPr lang="en-US" sz="2000" dirty="0"/>
                  <a:t>Of existing observations, which was optimal and what was the input? </a:t>
                </a:r>
              </a:p>
              <a:p>
                <a:endParaRPr lang="en-US" sz="2000" dirty="0"/>
              </a:p>
              <a:p>
                <a:r>
                  <a:rPr lang="en-US" sz="2000" b="1" dirty="0"/>
                  <a:t>Improvement</a:t>
                </a:r>
                <a:r>
                  <a:rPr lang="en-US" sz="2000" dirty="0"/>
                  <a:t>: Use GP for every possible input, how do they improve the optimum relative to </a:t>
                </a:r>
                <a:r>
                  <a:rPr lang="en-US" sz="2000" i="1" dirty="0"/>
                  <a:t>f</a:t>
                </a:r>
                <a:r>
                  <a:rPr lang="en-US" sz="2000" dirty="0"/>
                  <a:t>(x</a:t>
                </a:r>
                <a:r>
                  <a:rPr lang="en-US" sz="2000" baseline="30000" dirty="0"/>
                  <a:t>+</a:t>
                </a:r>
                <a:r>
                  <a:rPr lang="en-US" sz="2000" dirty="0"/>
                  <a:t>)?</a:t>
                </a:r>
              </a:p>
              <a:p>
                <a:endParaRPr lang="en-US" sz="2000" dirty="0"/>
              </a:p>
              <a:p>
                <a:r>
                  <a:rPr lang="en-US" sz="2000" b="1" dirty="0"/>
                  <a:t>Expected Improvement</a:t>
                </a:r>
                <a:r>
                  <a:rPr lang="en-US" sz="2000" dirty="0"/>
                  <a:t>: Use expected value as </a:t>
                </a:r>
                <a14:m>
                  <m:oMath xmlns:m="http://schemas.openxmlformats.org/officeDocument/2006/math">
                    <m:r>
                      <a:rPr lang="en-US" sz="2000" b="0" i="1" smtClean="0">
                        <a:latin typeface="Cambria Math" panose="02040503050406030204" pitchFamily="18" charset="0"/>
                      </a:rPr>
                      <m:t>𝑓</m:t>
                    </m:r>
                    <m:r>
                      <a:rPr lang="en-US" sz="2000" b="0" i="1" smtClean="0">
                        <a:latin typeface="Cambria Math" panose="02040503050406030204" pitchFamily="18" charset="0"/>
                      </a:rPr>
                      <m:t>(</m:t>
                    </m:r>
                    <m:r>
                      <a:rPr lang="en-US" sz="2000" b="0" i="1" smtClean="0">
                        <a:latin typeface="Cambria Math" panose="02040503050406030204" pitchFamily="18" charset="0"/>
                      </a:rPr>
                      <m:t>𝑥</m:t>
                    </m:r>
                    <m:r>
                      <a:rPr lang="en-US" sz="2000" b="0" i="1" smtClean="0">
                        <a:latin typeface="Cambria Math" panose="02040503050406030204" pitchFamily="18" charset="0"/>
                      </a:rPr>
                      <m:t>) </m:t>
                    </m:r>
                  </m:oMath>
                </a14:m>
                <a:r>
                  <a:rPr lang="en-US" sz="2000" dirty="0"/>
                  <a:t>is a random variable (GP)</a:t>
                </a:r>
              </a:p>
              <a:p>
                <a:endParaRPr lang="en-US" sz="2000" dirty="0"/>
              </a:p>
              <a:p>
                <a:r>
                  <a:rPr lang="en-US" sz="2000" dirty="0"/>
                  <a:t>Derive as,</a:t>
                </a:r>
              </a:p>
            </p:txBody>
          </p:sp>
        </mc:Choice>
        <mc:Fallback xmlns="">
          <p:sp>
            <p:nvSpPr>
              <p:cNvPr id="9" name="Content Placeholder 2">
                <a:extLst>
                  <a:ext uri="{FF2B5EF4-FFF2-40B4-BE49-F238E27FC236}">
                    <a16:creationId xmlns:a16="http://schemas.microsoft.com/office/drawing/2014/main" id="{D9E64A13-891E-40C3-AF82-A414394F5642}"/>
                  </a:ext>
                </a:extLst>
              </p:cNvPr>
              <p:cNvSpPr txBox="1">
                <a:spLocks noRot="1" noChangeAspect="1" noMove="1" noResize="1" noEditPoints="1" noAdjustHandles="1" noChangeArrowheads="1" noChangeShapeType="1" noTextEdit="1"/>
              </p:cNvSpPr>
              <p:nvPr/>
            </p:nvSpPr>
            <p:spPr>
              <a:xfrm>
                <a:off x="303296" y="1584121"/>
                <a:ext cx="8775389" cy="4696936"/>
              </a:xfrm>
              <a:prstGeom prst="rect">
                <a:avLst/>
              </a:prstGeom>
              <a:blipFill>
                <a:blip r:embed="rId3"/>
                <a:stretch>
                  <a:fillRect t="-779"/>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FAC5EEE7-4DFB-458A-8F0D-E5B7F278954E}"/>
              </a:ext>
            </a:extLst>
          </p:cNvPr>
          <p:cNvSpPr>
            <a:spLocks noGrp="1"/>
          </p:cNvSpPr>
          <p:nvPr>
            <p:ph type="title"/>
          </p:nvPr>
        </p:nvSpPr>
        <p:spPr/>
        <p:txBody>
          <a:bodyPr/>
          <a:lstStyle/>
          <a:p>
            <a:r>
              <a:rPr lang="en-US" dirty="0"/>
              <a:t>Expected Improvement (EI)</a:t>
            </a:r>
            <a:br>
              <a:rPr lang="en-US" dirty="0"/>
            </a:br>
            <a:r>
              <a:rPr lang="en-US" sz="2400" b="0" dirty="0"/>
              <a:t>An Acquisition Function</a:t>
            </a:r>
            <a:endParaRPr lang="en-US" dirty="0"/>
          </a:p>
        </p:txBody>
      </p:sp>
      <p:cxnSp>
        <p:nvCxnSpPr>
          <p:cNvPr id="11" name="Straight Arrow Connector 10">
            <a:extLst>
              <a:ext uri="{FF2B5EF4-FFF2-40B4-BE49-F238E27FC236}">
                <a16:creationId xmlns:a16="http://schemas.microsoft.com/office/drawing/2014/main" id="{ECB81CDD-E5DA-4AFE-B0CE-944BCE68A810}"/>
              </a:ext>
            </a:extLst>
          </p:cNvPr>
          <p:cNvCxnSpPr>
            <a:cxnSpLocks/>
          </p:cNvCxnSpPr>
          <p:nvPr/>
        </p:nvCxnSpPr>
        <p:spPr>
          <a:xfrm flipV="1">
            <a:off x="6247611" y="3429000"/>
            <a:ext cx="730132" cy="266853"/>
          </a:xfrm>
          <a:prstGeom prst="straightConnector1">
            <a:avLst/>
          </a:prstGeom>
          <a:ln w="28575" cmpd="sng">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21BE895-CAE7-4CA7-BA6B-E0E5665AFB43}"/>
                  </a:ext>
                </a:extLst>
              </p:cNvPr>
              <p:cNvSpPr txBox="1"/>
              <p:nvPr/>
            </p:nvSpPr>
            <p:spPr>
              <a:xfrm>
                <a:off x="6972299" y="3105834"/>
                <a:ext cx="2007794" cy="646331"/>
              </a:xfrm>
              <a:prstGeom prst="rect">
                <a:avLst/>
              </a:prstGeom>
              <a:noFill/>
            </p:spPr>
            <p:txBody>
              <a:bodyPr wrap="none" rtlCol="0">
                <a:spAutoFit/>
              </a:bodyPr>
              <a:lstStyle/>
              <a:p>
                <a:r>
                  <a:rPr lang="en-US" dirty="0"/>
                  <a:t>No improvement if </a:t>
                </a:r>
              </a:p>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𝑓</m:t>
                          </m:r>
                        </m:e>
                        <m:sup>
                          <m:r>
                            <a:rPr lang="en-US" b="0" i="1" smtClean="0">
                              <a:latin typeface="Cambria Math" panose="02040503050406030204" pitchFamily="18" charset="0"/>
                            </a:rPr>
                            <m:t>′</m:t>
                          </m:r>
                        </m:sup>
                      </m:sSup>
                      <m:d>
                        <m:dPr>
                          <m:ctrlPr>
                            <a:rPr lang="en-US" b="0" i="1" smtClean="0">
                              <a:latin typeface="Cambria Math" panose="02040503050406030204" pitchFamily="18" charset="0"/>
                            </a:rPr>
                          </m:ctrlPr>
                        </m:dPr>
                        <m:e>
                          <m:acc>
                            <m:accPr>
                              <m:chr m:val="̂"/>
                              <m:ctrlPr>
                                <a:rPr lang="en-US" b="1" i="1" smtClean="0">
                                  <a:latin typeface="Cambria Math" panose="02040503050406030204" pitchFamily="18" charset="0"/>
                                </a:rPr>
                              </m:ctrlPr>
                            </m:accPr>
                            <m:e>
                              <m:r>
                                <a:rPr lang="en-US" b="1" i="0" smtClean="0">
                                  <a:latin typeface="Cambria Math" panose="02040503050406030204" pitchFamily="18" charset="0"/>
                                </a:rPr>
                                <m:t>𝐱</m:t>
                              </m:r>
                            </m:e>
                          </m:acc>
                        </m:e>
                      </m:d>
                      <m:r>
                        <a:rPr lang="en-US" b="0" i="1" smtClean="0">
                          <a:latin typeface="Cambria Math" panose="02040503050406030204" pitchFamily="18" charset="0"/>
                        </a:rPr>
                        <m:t>&gt;</m:t>
                      </m:r>
                      <m:r>
                        <a:rPr lang="en-US" b="0" i="1" smtClean="0">
                          <a:latin typeface="Cambria Math" panose="02040503050406030204" pitchFamily="18" charset="0"/>
                        </a:rPr>
                        <m:t>𝑓</m:t>
                      </m:r>
                      <m:r>
                        <a:rPr lang="en-US" b="0" i="1" smtClean="0">
                          <a:latin typeface="Cambria Math" panose="02040503050406030204" pitchFamily="18" charset="0"/>
                        </a:rPr>
                        <m:t>(</m:t>
                      </m:r>
                      <m:sSup>
                        <m:sSupPr>
                          <m:ctrlPr>
                            <a:rPr lang="en-US" b="1" i="1" smtClean="0">
                              <a:latin typeface="Cambria Math" panose="02040503050406030204" pitchFamily="18" charset="0"/>
                            </a:rPr>
                          </m:ctrlPr>
                        </m:sSupPr>
                        <m:e>
                          <m:r>
                            <a:rPr lang="en-US" b="1" i="0" smtClean="0">
                              <a:latin typeface="Cambria Math" panose="02040503050406030204" pitchFamily="18" charset="0"/>
                            </a:rPr>
                            <m:t>𝐱</m:t>
                          </m:r>
                        </m:e>
                        <m:sup>
                          <m:r>
                            <a:rPr lang="en-US" b="1" i="0" smtClean="0">
                              <a:latin typeface="Cambria Math" panose="02040503050406030204" pitchFamily="18" charset="0"/>
                            </a:rPr>
                            <m:t>+</m:t>
                          </m:r>
                        </m:sup>
                      </m:sSup>
                      <m:r>
                        <a:rPr lang="en-US" b="0" i="1" smtClean="0">
                          <a:latin typeface="Cambria Math" panose="02040503050406030204" pitchFamily="18" charset="0"/>
                        </a:rPr>
                        <m:t>)</m:t>
                      </m:r>
                    </m:oMath>
                  </m:oMathPara>
                </a14:m>
                <a:endParaRPr lang="en-US" dirty="0"/>
              </a:p>
            </p:txBody>
          </p:sp>
        </mc:Choice>
        <mc:Fallback xmlns="">
          <p:sp>
            <p:nvSpPr>
              <p:cNvPr id="12" name="TextBox 11">
                <a:extLst>
                  <a:ext uri="{FF2B5EF4-FFF2-40B4-BE49-F238E27FC236}">
                    <a16:creationId xmlns:a16="http://schemas.microsoft.com/office/drawing/2014/main" id="{C21BE895-CAE7-4CA7-BA6B-E0E5665AFB43}"/>
                  </a:ext>
                </a:extLst>
              </p:cNvPr>
              <p:cNvSpPr txBox="1">
                <a:spLocks noRot="1" noChangeAspect="1" noMove="1" noResize="1" noEditPoints="1" noAdjustHandles="1" noChangeArrowheads="1" noChangeShapeType="1" noTextEdit="1"/>
              </p:cNvSpPr>
              <p:nvPr/>
            </p:nvSpPr>
            <p:spPr>
              <a:xfrm>
                <a:off x="6972299" y="3105834"/>
                <a:ext cx="2007794" cy="646331"/>
              </a:xfrm>
              <a:prstGeom prst="rect">
                <a:avLst/>
              </a:prstGeom>
              <a:blipFill>
                <a:blip r:embed="rId4"/>
                <a:stretch>
                  <a:fillRect l="-2736" t="-4673" r="-1520" b="-6542"/>
                </a:stretch>
              </a:blipFill>
            </p:spPr>
            <p:txBody>
              <a:bodyPr/>
              <a:lstStyle/>
              <a:p>
                <a:r>
                  <a:rPr lang="en-US">
                    <a:noFill/>
                  </a:rPr>
                  <a:t> </a:t>
                </a:r>
              </a:p>
            </p:txBody>
          </p:sp>
        </mc:Fallback>
      </mc:AlternateContent>
      <p:pic>
        <p:nvPicPr>
          <p:cNvPr id="14" name="Picture 13">
            <a:extLst>
              <a:ext uri="{FF2B5EF4-FFF2-40B4-BE49-F238E27FC236}">
                <a16:creationId xmlns:a16="http://schemas.microsoft.com/office/drawing/2014/main" id="{923FCAA0-5FA4-4D2B-9696-B3DC02F919F3}"/>
              </a:ext>
            </a:extLst>
          </p:cNvPr>
          <p:cNvPicPr>
            <a:picLocks noChangeAspect="1"/>
          </p:cNvPicPr>
          <p:nvPr/>
        </p:nvPicPr>
        <p:blipFill>
          <a:blip r:embed="rId5"/>
          <a:srcRect/>
          <a:stretch/>
        </p:blipFill>
        <p:spPr>
          <a:xfrm>
            <a:off x="5407672" y="5418353"/>
            <a:ext cx="3458865" cy="869686"/>
          </a:xfrm>
          <a:prstGeom prst="rect">
            <a:avLst/>
          </a:prstGeom>
        </p:spPr>
      </p:pic>
      <p:pic>
        <p:nvPicPr>
          <p:cNvPr id="3" name="Picture 2">
            <a:extLst>
              <a:ext uri="{FF2B5EF4-FFF2-40B4-BE49-F238E27FC236}">
                <a16:creationId xmlns:a16="http://schemas.microsoft.com/office/drawing/2014/main" id="{8155DEF2-7E37-4BDC-8250-816BE5C83F79}"/>
              </a:ext>
            </a:extLst>
          </p:cNvPr>
          <p:cNvPicPr>
            <a:picLocks noChangeAspect="1"/>
          </p:cNvPicPr>
          <p:nvPr/>
        </p:nvPicPr>
        <p:blipFill>
          <a:blip r:embed="rId6"/>
          <a:stretch>
            <a:fillRect/>
          </a:stretch>
        </p:blipFill>
        <p:spPr>
          <a:xfrm>
            <a:off x="3724136" y="2053772"/>
            <a:ext cx="1683536" cy="562428"/>
          </a:xfrm>
          <a:prstGeom prst="rect">
            <a:avLst/>
          </a:prstGeom>
        </p:spPr>
      </p:pic>
      <p:pic>
        <p:nvPicPr>
          <p:cNvPr id="6" name="Picture 5">
            <a:extLst>
              <a:ext uri="{FF2B5EF4-FFF2-40B4-BE49-F238E27FC236}">
                <a16:creationId xmlns:a16="http://schemas.microsoft.com/office/drawing/2014/main" id="{358C1E3C-D1AA-4434-8A48-62E56A7B329D}"/>
              </a:ext>
            </a:extLst>
          </p:cNvPr>
          <p:cNvPicPr>
            <a:picLocks noChangeAspect="1"/>
          </p:cNvPicPr>
          <p:nvPr/>
        </p:nvPicPr>
        <p:blipFill>
          <a:blip r:embed="rId7"/>
          <a:stretch>
            <a:fillRect/>
          </a:stretch>
        </p:blipFill>
        <p:spPr>
          <a:xfrm>
            <a:off x="2611595" y="3456118"/>
            <a:ext cx="3636016" cy="476471"/>
          </a:xfrm>
          <a:prstGeom prst="rect">
            <a:avLst/>
          </a:prstGeom>
        </p:spPr>
      </p:pic>
      <p:pic>
        <p:nvPicPr>
          <p:cNvPr id="7" name="Picture 6">
            <a:extLst>
              <a:ext uri="{FF2B5EF4-FFF2-40B4-BE49-F238E27FC236}">
                <a16:creationId xmlns:a16="http://schemas.microsoft.com/office/drawing/2014/main" id="{9491386E-FBAE-4A99-AF23-2749074DB7BD}"/>
              </a:ext>
            </a:extLst>
          </p:cNvPr>
          <p:cNvPicPr>
            <a:picLocks noChangeAspect="1"/>
          </p:cNvPicPr>
          <p:nvPr/>
        </p:nvPicPr>
        <p:blipFill>
          <a:blip r:embed="rId8"/>
          <a:srcRect/>
          <a:stretch/>
        </p:blipFill>
        <p:spPr>
          <a:xfrm>
            <a:off x="3642813" y="4614660"/>
            <a:ext cx="2131904" cy="439077"/>
          </a:xfrm>
          <a:prstGeom prst="rect">
            <a:avLst/>
          </a:prstGeom>
        </p:spPr>
      </p:pic>
      <p:pic>
        <p:nvPicPr>
          <p:cNvPr id="10" name="Picture 9">
            <a:extLst>
              <a:ext uri="{FF2B5EF4-FFF2-40B4-BE49-F238E27FC236}">
                <a16:creationId xmlns:a16="http://schemas.microsoft.com/office/drawing/2014/main" id="{43009E10-714E-4E8C-AD55-8A5AA03CB157}"/>
              </a:ext>
            </a:extLst>
          </p:cNvPr>
          <p:cNvPicPr>
            <a:picLocks noChangeAspect="1"/>
          </p:cNvPicPr>
          <p:nvPr/>
        </p:nvPicPr>
        <p:blipFill>
          <a:blip r:embed="rId9"/>
          <a:stretch>
            <a:fillRect/>
          </a:stretch>
        </p:blipFill>
        <p:spPr>
          <a:xfrm>
            <a:off x="277463" y="5684520"/>
            <a:ext cx="4889033" cy="383653"/>
          </a:xfrm>
          <a:prstGeom prst="rect">
            <a:avLst/>
          </a:prstGeom>
        </p:spPr>
      </p:pic>
    </p:spTree>
    <p:extLst>
      <p:ext uri="{BB962C8B-B14F-4D97-AF65-F5344CB8AC3E}">
        <p14:creationId xmlns:p14="http://schemas.microsoft.com/office/powerpoint/2010/main" val="381213404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2015_PPT_UNC_V7.06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bwMode="auto">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a:spPr>
      <a:bodyPr rtlCol="0" anchor="b">
        <a:prstTxWarp prst="textNoShape">
          <a:avLst/>
        </a:prstTxWarp>
      </a:bodyPr>
      <a:lstStyle>
        <a:defPPr algn="ctr">
          <a:spcBef>
            <a:spcPct val="0"/>
          </a:spcBef>
          <a:defRPr sz="1600" dirty="0">
            <a:solidFill>
              <a:srgbClr val="000000"/>
            </a:solidFill>
          </a:defRPr>
        </a:defPPr>
      </a:lstStyle>
      <a:style>
        <a:lnRef idx="1">
          <a:schemeClr val="accent1"/>
        </a:lnRef>
        <a:fillRef idx="2">
          <a:schemeClr val="accent1"/>
        </a:fillRef>
        <a:effectRef idx="1">
          <a:schemeClr val="accent1"/>
        </a:effectRef>
        <a:fontRef idx="minor">
          <a:schemeClr val="dk1"/>
        </a:fontRef>
      </a:style>
    </a:spDef>
    <a:lnDef>
      <a:spPr>
        <a:ln w="28575" cmpd="sng">
          <a:solidFill>
            <a:schemeClr val="accent1">
              <a:lumMod val="7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D114F82E-376B-4ACC-A94E-6CC45E223DFA}" vid="{F6807AF6-4644-4B72-BCA3-01426733BEE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2018_PPT_UNC_V5.23</Template>
  <TotalTime>21567</TotalTime>
  <Words>1579</Words>
  <Application>Microsoft Office PowerPoint</Application>
  <PresentationFormat>On-screen Show (4:3)</PresentationFormat>
  <Paragraphs>254</Paragraphs>
  <Slides>30</Slides>
  <Notes>10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Arial</vt:lpstr>
      <vt:lpstr>Calibri</vt:lpstr>
      <vt:lpstr>Cambria Math</vt:lpstr>
      <vt:lpstr>CMR10</vt:lpstr>
      <vt:lpstr>Lucida Grande</vt:lpstr>
      <vt:lpstr>Open Sans</vt:lpstr>
      <vt:lpstr>Times New Roman</vt:lpstr>
      <vt:lpstr>Wingdings</vt:lpstr>
      <vt:lpstr>Wingdings 2</vt:lpstr>
      <vt:lpstr>2015_PPT_UNC_V7.06 (1)</vt:lpstr>
      <vt:lpstr>Constrained Bayesian Optimization of Criticality Experiments at LLNL</vt:lpstr>
      <vt:lpstr>Integral Experiment Design Challenge</vt:lpstr>
      <vt:lpstr>Which Design Maximizes Sensitivity? Thermal Iron Sensitivity vs. Design Parameters</vt:lpstr>
      <vt:lpstr>What combination makes a critical experiment? keff vs. design parameters</vt:lpstr>
      <vt:lpstr>What Does Both? Critical Configurations in Sensitivity Space</vt:lpstr>
      <vt:lpstr>Optimal Designs</vt:lpstr>
      <vt:lpstr>Optimization Strategy</vt:lpstr>
      <vt:lpstr>How to Add Training Data Efficiently</vt:lpstr>
      <vt:lpstr>Expected Improvement (EI) An Acquisition Function</vt:lpstr>
      <vt:lpstr>What About a Constraint? Probability of Feasibility</vt:lpstr>
      <vt:lpstr>What About a Constraint? Constrained Expected Improvement</vt:lpstr>
      <vt:lpstr>Reflected 235U Sphere</vt:lpstr>
      <vt:lpstr>Initial Fit</vt:lpstr>
      <vt:lpstr>Pick Next MCNP Execution </vt:lpstr>
      <vt:lpstr>Thirty More Queries</vt:lpstr>
      <vt:lpstr>Design of TEX Experiment</vt:lpstr>
      <vt:lpstr>Constrained Bayesian Optimization Results</vt:lpstr>
      <vt:lpstr>MCNP Queries in Regions of Interest</vt:lpstr>
      <vt:lpstr>Levels of Categorical Variable</vt:lpstr>
      <vt:lpstr>Search Through Design Space</vt:lpstr>
      <vt:lpstr>Search Through Design Space</vt:lpstr>
      <vt:lpstr>Conclusions</vt:lpstr>
      <vt:lpstr>PowerPoint Presentation</vt:lpstr>
      <vt:lpstr>Gaussian Process (Kriging Metamodel1)</vt:lpstr>
      <vt:lpstr>Basic Gaussian Process (GP)</vt:lpstr>
      <vt:lpstr>Kernel to Describe Covariance</vt:lpstr>
      <vt:lpstr>Predictions with Gaussian Processes</vt:lpstr>
      <vt:lpstr>Expected Improvement (EI) An Acquisition Function</vt:lpstr>
      <vt:lpstr>Expected Improvement (EI) An Acquisition Function</vt:lpstr>
      <vt:lpstr>Multi-Objective Optimization</vt:lpstr>
    </vt:vector>
  </TitlesOfParts>
  <Company>LLNL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Constrained Bayesian Optimization of Criticality Experiments</dc:title>
  <dc:creator>Siefman, Daniel</dc:creator>
  <cp:lastModifiedBy>Siefman, Daniel</cp:lastModifiedBy>
  <cp:revision>124</cp:revision>
  <cp:lastPrinted>2018-03-02T18:19:44Z</cp:lastPrinted>
  <dcterms:created xsi:type="dcterms:W3CDTF">2020-06-25T12:57:52Z</dcterms:created>
  <dcterms:modified xsi:type="dcterms:W3CDTF">2020-12-10T13:25:31Z</dcterms:modified>
</cp:coreProperties>
</file>